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366" r:id="rId2"/>
    <p:sldId id="421" r:id="rId3"/>
    <p:sldId id="379" r:id="rId4"/>
    <p:sldId id="425" r:id="rId5"/>
    <p:sldId id="426" r:id="rId6"/>
    <p:sldId id="427" r:id="rId7"/>
    <p:sldId id="428" r:id="rId8"/>
    <p:sldId id="420" r:id="rId9"/>
    <p:sldId id="388" r:id="rId10"/>
    <p:sldId id="429" r:id="rId11"/>
    <p:sldId id="413" r:id="rId12"/>
    <p:sldId id="422" r:id="rId13"/>
    <p:sldId id="418" r:id="rId14"/>
    <p:sldId id="342" r:id="rId15"/>
    <p:sldId id="340" r:id="rId16"/>
    <p:sldId id="341" r:id="rId17"/>
    <p:sldId id="384" r:id="rId18"/>
    <p:sldId id="407" r:id="rId19"/>
    <p:sldId id="408" r:id="rId20"/>
    <p:sldId id="430" r:id="rId21"/>
    <p:sldId id="36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369"/>
    <a:srgbClr val="67A559"/>
    <a:srgbClr val="80C535"/>
    <a:srgbClr val="B9D64E"/>
    <a:srgbClr val="EE7D50"/>
    <a:srgbClr val="2D73FF"/>
    <a:srgbClr val="3366FF"/>
    <a:srgbClr val="4A82B0"/>
    <a:srgbClr val="3B688D"/>
    <a:srgbClr val="CAD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82952" autoAdjust="0"/>
  </p:normalViewPr>
  <p:slideViewPr>
    <p:cSldViewPr>
      <p:cViewPr varScale="1">
        <p:scale>
          <a:sx n="87" d="100"/>
          <a:sy n="87" d="100"/>
        </p:scale>
        <p:origin x="11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AppData\Roaming\Microsoft\Excel\Pie%20Chart%20(version%201)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ie%20Chart%20(version%201).xls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20056390331127E-2"/>
          <c:y val="6.4150137391183859E-2"/>
          <c:w val="0.7260829781598401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F9-43BB-82CB-CE98EA6C32C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F9-43BB-82CB-CE98EA6C32C8}"/>
              </c:ext>
            </c:extLst>
          </c:dPt>
          <c:dPt>
            <c:idx val="2"/>
            <c:bubble3D val="0"/>
            <c:spPr>
              <a:solidFill>
                <a:srgbClr val="3B688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F9-43BB-82CB-CE98EA6C32C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F9-43BB-82CB-CE98EA6C32C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F9-43BB-82CB-CE98EA6C32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F9-43BB-82CB-CE98EA6C32C8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</a:ln>
              <a:effectLst/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6F9-43BB-82CB-CE98EA6C32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6F9-43BB-82CB-CE98EA6C32C8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6F9-43BB-82CB-CE98EA6C32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6F9-43BB-82CB-CE98EA6C32C8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6F9-43BB-82CB-CE98EA6C32C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F9-43BB-82CB-CE98EA6C32C8}"/>
                </c:ext>
              </c:extLst>
            </c:dLbl>
            <c:dLbl>
              <c:idx val="1"/>
              <c:layout>
                <c:manualLayout>
                  <c:x val="0.19842603074139165"/>
                  <c:y val="-0.1453443721464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Measure J TDM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F9-43BB-82CB-CE98EA6C32C8}"/>
                </c:ext>
              </c:extLst>
            </c:dLbl>
            <c:dLbl>
              <c:idx val="2"/>
              <c:layout>
                <c:manualLayout>
                  <c:x val="0.10728424633973975"/>
                  <c:y val="9.6541509481732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TFCA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F9-43BB-82CB-CE98EA6C32C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STMP</a:t>
                    </a:r>
                  </a:p>
                  <a:p>
                    <a:pPr>
                      <a:defRPr b="1">
                        <a:solidFill>
                          <a:schemeClr val="bg1">
                            <a:lumMod val="85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F9-43BB-82CB-CE98EA6C32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F9-43BB-82CB-CE98EA6C32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F9-43BB-82CB-CE98EA6C32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F9-43BB-82CB-CE98EA6C32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F9-43BB-82CB-CE98EA6C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Sheet1!$B$2:$L$2</c:f>
              <c:strCache>
                <c:ptCount val="11"/>
                <c:pt idx="0">
                  <c:v>Dues</c:v>
                </c:pt>
                <c:pt idx="1">
                  <c:v>Measure J</c:v>
                </c:pt>
                <c:pt idx="2">
                  <c:v>TFCA</c:v>
                </c:pt>
                <c:pt idx="3">
                  <c:v>STMP Admin</c:v>
                </c:pt>
                <c:pt idx="4">
                  <c:v>Grant</c:v>
                </c:pt>
                <c:pt idx="6">
                  <c:v>Measure J 28b</c:v>
                </c:pt>
                <c:pt idx="8">
                  <c:v>Measure J 21b</c:v>
                </c:pt>
                <c:pt idx="10">
                  <c:v>Measure J 20b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556329</c:v>
                </c:pt>
                <c:pt idx="1">
                  <c:v>208920</c:v>
                </c:pt>
                <c:pt idx="2">
                  <c:v>168262</c:v>
                </c:pt>
                <c:pt idx="3">
                  <c:v>75000</c:v>
                </c:pt>
                <c:pt idx="4">
                  <c:v>20000</c:v>
                </c:pt>
                <c:pt idx="6">
                  <c:v>45400</c:v>
                </c:pt>
                <c:pt idx="8">
                  <c:v>16000</c:v>
                </c:pt>
                <c:pt idx="10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F9-43BB-82CB-CE98EA6C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20056390331127E-2"/>
          <c:y val="6.4150137391183859E-2"/>
          <c:w val="0.7260829781598401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F9-43BB-82CB-CE98EA6C32C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F9-43BB-82CB-CE98EA6C32C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F9-43BB-82CB-CE98EA6C32C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F9-43BB-82CB-CE98EA6C32C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F9-43BB-82CB-CE98EA6C32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F9-43BB-82CB-CE98EA6C32C8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</a:ln>
              <a:effectLst/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6F9-43BB-82CB-CE98EA6C32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6F9-43BB-82CB-CE98EA6C32C8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6F9-43BB-82CB-CE98EA6C32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6F9-43BB-82CB-CE98EA6C32C8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6F9-43BB-82CB-CE98EA6C32C8}"/>
              </c:ext>
            </c:extLst>
          </c:dPt>
          <c:dLbls>
            <c:dLbl>
              <c:idx val="0"/>
              <c:layout>
                <c:manualLayout>
                  <c:x val="-0.17355220887301726"/>
                  <c:y val="-0.247216033285228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Dues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/>
                      <a:t>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F9-43BB-82CB-CE98EA6C32C8}"/>
                </c:ext>
              </c:extLst>
            </c:dLbl>
            <c:dLbl>
              <c:idx val="1"/>
              <c:layout>
                <c:manualLayout>
                  <c:x val="0.19842603074139165"/>
                  <c:y val="-0.1453443721464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Measure J TDM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F9-43BB-82CB-CE98EA6C32C8}"/>
                </c:ext>
              </c:extLst>
            </c:dLbl>
            <c:dLbl>
              <c:idx val="2"/>
              <c:layout>
                <c:manualLayout>
                  <c:x val="0.10728424633973975"/>
                  <c:y val="9.6541509481732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TFCA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F9-43BB-82CB-CE98EA6C32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STMP</a:t>
                    </a:r>
                  </a:p>
                  <a:p>
                    <a:r>
                      <a:rPr lang="en-US" sz="1400" b="1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F9-43BB-82CB-CE98EA6C32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F9-43BB-82CB-CE98EA6C32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F9-43BB-82CB-CE98EA6C32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F9-43BB-82CB-CE98EA6C32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F9-43BB-82CB-CE98EA6C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Sheet1!$B$2:$L$2</c:f>
              <c:strCache>
                <c:ptCount val="11"/>
                <c:pt idx="0">
                  <c:v>Dues</c:v>
                </c:pt>
                <c:pt idx="1">
                  <c:v>Measure J</c:v>
                </c:pt>
                <c:pt idx="2">
                  <c:v>TFCA</c:v>
                </c:pt>
                <c:pt idx="3">
                  <c:v>STMP Admin</c:v>
                </c:pt>
                <c:pt idx="4">
                  <c:v>Grant</c:v>
                </c:pt>
                <c:pt idx="6">
                  <c:v>Measure J 28b</c:v>
                </c:pt>
                <c:pt idx="8">
                  <c:v>Measure J 21b</c:v>
                </c:pt>
                <c:pt idx="10">
                  <c:v>Measure J 20b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556329</c:v>
                </c:pt>
                <c:pt idx="1">
                  <c:v>208920</c:v>
                </c:pt>
                <c:pt idx="2">
                  <c:v>168262</c:v>
                </c:pt>
                <c:pt idx="3">
                  <c:v>75000</c:v>
                </c:pt>
                <c:pt idx="4">
                  <c:v>20000</c:v>
                </c:pt>
                <c:pt idx="6">
                  <c:v>45400</c:v>
                </c:pt>
                <c:pt idx="8">
                  <c:v>16000</c:v>
                </c:pt>
                <c:pt idx="10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F9-43BB-82CB-CE98EA6C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48427672955975E-2"/>
          <c:y val="0.16792511731488111"/>
          <c:w val="0.94025157232704404"/>
          <c:h val="0.8229730374612264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968789687579376"/>
          <c:w val="1"/>
          <c:h val="0.716260618632348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C5-4D2E-9762-E902DB4540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C5-4D2E-9762-E902DB4540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C5-4D2E-9762-E902DB4540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C5-4D2E-9762-E902DB4540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2C5-4D2E-9762-E902DB4540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2C5-4D2E-9762-E902DB4540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2C5-4D2E-9762-E902DB4540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2C5-4D2E-9762-E902DB45406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2C5-4D2E-9762-E902DB454063}"/>
              </c:ext>
            </c:extLst>
          </c:dPt>
          <c:dLbls>
            <c:dLbl>
              <c:idx val="0"/>
              <c:layout>
                <c:manualLayout>
                  <c:x val="-0.22521997020381651"/>
                  <c:y val="-0.280905654456236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Salary &amp; Benefits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</a:t>
                    </a:r>
                    <a:fld id="{6DC3B51C-BA36-4634-8927-95C06A41BCDA}" type="VALU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3324091530813"/>
                      <c:h val="0.11702898550724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C5-4D2E-9762-E902DB454063}"/>
                </c:ext>
              </c:extLst>
            </c:dLbl>
            <c:dLbl>
              <c:idx val="1"/>
              <c:layout>
                <c:manualLayout>
                  <c:x val="-1.4131638876022827E-2"/>
                  <c:y val="2.69356955380577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Rent </a:t>
                    </a:r>
                    <a:fld id="{17A8DAA4-E5E1-41D3-893E-7C6266831B10}" type="VALUE">
                      <a:rPr lang="en-US" sz="1100" b="1">
                        <a:solidFill>
                          <a:sysClr val="windowText" lastClr="000000"/>
                        </a:solidFill>
                      </a:rPr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1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C5-4D2E-9762-E902DB454063}"/>
                </c:ext>
              </c:extLst>
            </c:dLbl>
            <c:dLbl>
              <c:idx val="2"/>
              <c:layout>
                <c:manualLayout>
                  <c:x val="-2.677551335494828E-2"/>
                  <c:y val="-1.0907827698008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>
                        <a:solidFill>
                          <a:sysClr val="windowText" lastClr="000000"/>
                        </a:solidFill>
                      </a:rPr>
                      <a:t>Financial Services </a:t>
                    </a:r>
                    <a:fld id="{8F83C23D-748E-4991-9C75-832ACA78E5AB}" type="VALUE">
                      <a:rPr lang="en-US" sz="1100" b="1">
                        <a:solidFill>
                          <a:sysClr val="windowText" lastClr="000000"/>
                        </a:solidFill>
                      </a:rPr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100" b="1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C5-4D2E-9762-E902DB454063}"/>
                </c:ext>
              </c:extLst>
            </c:dLbl>
            <c:dLbl>
              <c:idx val="3"/>
              <c:layout>
                <c:manualLayout>
                  <c:x val="-2.377846611085379E-2"/>
                  <c:y val="-2.35452369924347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IT </a:t>
                    </a:r>
                    <a:fld id="{5D615D75-5180-45F6-9AE4-7F37C5D1FB37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C5-4D2E-9762-E902DB454063}"/>
                </c:ext>
              </c:extLst>
            </c:dLbl>
            <c:dLbl>
              <c:idx val="4"/>
              <c:layout>
                <c:manualLayout>
                  <c:x val="-2.0329048942411609E-2"/>
                  <c:y val="-4.79977227111316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Legal </a:t>
                    </a:r>
                    <a:fld id="{6E9D6686-8CE7-4BB5-825C-8D995919A02A}" type="VALUE">
                      <a:rPr lang="en-US" b="1">
                        <a:solidFill>
                          <a:sysClr val="windowText" lastClr="000000"/>
                        </a:solidFill>
                      </a:rPr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2C5-4D2E-9762-E902DB4540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Audit </a:t>
                    </a:r>
                    <a:fld id="{F6F59BE9-076B-4980-9E37-44313DECE220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C5-4D2E-9762-E902DB454063}"/>
                </c:ext>
              </c:extLst>
            </c:dLbl>
            <c:dLbl>
              <c:idx val="6"/>
              <c:layout>
                <c:manualLayout>
                  <c:x val="-1.7097904122278833E-2"/>
                  <c:y val="-0.14186100818280067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Accounting </a:t>
                    </a:r>
                    <a:fld id="{8018F04F-AA40-4781-8B52-015EC1AA2552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2C5-4D2E-9762-E902DB454063}"/>
                </c:ext>
              </c:extLst>
            </c:dLbl>
            <c:dLbl>
              <c:idx val="7"/>
              <c:layout>
                <c:manualLayout>
                  <c:x val="9.1234271267562145E-2"/>
                  <c:y val="-6.2631619576964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Contingency 1.0%</a:t>
                    </a:r>
                  </a:p>
                  <a:p>
                    <a:pPr>
                      <a:defRPr sz="1100" b="1"/>
                    </a:pP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91199018705917"/>
                      <c:h val="0.114130434782608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C2C5-4D2E-9762-E902DB454063}"/>
                </c:ext>
              </c:extLst>
            </c:dLbl>
            <c:dLbl>
              <c:idx val="8"/>
              <c:layout>
                <c:manualLayout>
                  <c:x val="8.241011463640574E-2"/>
                  <c:y val="-4.87694920487880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Other </a:t>
                    </a:r>
                    <a:fld id="{E7FC775F-D34C-43C7-A252-D30470637635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2C5-4D2E-9762-E902DB454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Sheet1!$B$40:$J$40</c:f>
              <c:numCache>
                <c:formatCode>0.0%</c:formatCode>
                <c:ptCount val="9"/>
                <c:pt idx="0">
                  <c:v>0.84303645130453109</c:v>
                </c:pt>
                <c:pt idx="1">
                  <c:v>3.8209279483907531E-2</c:v>
                </c:pt>
                <c:pt idx="2">
                  <c:v>3.5665026181582196E-2</c:v>
                </c:pt>
                <c:pt idx="3">
                  <c:v>1.6735746627705512E-2</c:v>
                </c:pt>
                <c:pt idx="4">
                  <c:v>1.4031438889379645E-2</c:v>
                </c:pt>
                <c:pt idx="5">
                  <c:v>1.1588640857961746E-2</c:v>
                </c:pt>
                <c:pt idx="6">
                  <c:v>1.1001774592626476E-2</c:v>
                </c:pt>
                <c:pt idx="7">
                  <c:v>8.7461440437447135E-3</c:v>
                </c:pt>
                <c:pt idx="8">
                  <c:v>2.0985498018561068E-2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C5-4D2E-9762-E902DB454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</a:t>
            </a:r>
            <a:r>
              <a:rPr lang="en-US" baseline="0"/>
              <a:t> in Expenses and Revenues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3041603093146"/>
          <c:y val="9.6534470897017569E-2"/>
          <c:w val="0.88738169808747669"/>
          <c:h val="0.87333705715783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8B6-43B8-9F81-995AEDBF13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B6-43B8-9F81-995AEDBF13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B6-43B8-9F81-995AEDBF13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B6-43B8-9F81-995AEDBF135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6-43B8-9F81-995AEDBF135C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6-43B8-9F81-995AEDBF135C}"/>
              </c:ext>
            </c:extLst>
          </c:dPt>
          <c:val>
            <c:numRef>
              <c:f>Sheet2!$C$3:$H$3</c:f>
              <c:numCache>
                <c:formatCode>General</c:formatCode>
                <c:ptCount val="6"/>
                <c:pt idx="0">
                  <c:v>4043</c:v>
                </c:pt>
                <c:pt idx="1">
                  <c:v>-166</c:v>
                </c:pt>
                <c:pt idx="2">
                  <c:v>-2401</c:v>
                </c:pt>
                <c:pt idx="3">
                  <c:v>-6223</c:v>
                </c:pt>
                <c:pt idx="4">
                  <c:v>2000</c:v>
                </c:pt>
                <c:pt idx="5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6-43B8-9F81-995AEDBF1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5"/>
        <c:axId val="928676384"/>
        <c:axId val="928675424"/>
      </c:barChart>
      <c:catAx>
        <c:axId val="92867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675424"/>
        <c:crosses val="autoZero"/>
        <c:auto val="1"/>
        <c:lblAlgn val="ctr"/>
        <c:lblOffset val="100"/>
        <c:noMultiLvlLbl val="0"/>
      </c:catAx>
      <c:valAx>
        <c:axId val="9286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67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Difference</a:t>
            </a:r>
            <a:r>
              <a:rPr lang="en-US" baseline="0" dirty="0"/>
              <a:t> in Expenses and Revenues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74379959221962"/>
          <c:y val="0.12795727256572731"/>
          <c:w val="0.8599375953327415"/>
          <c:h val="0.8559755793719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1-46D1-989D-4B7307C06A6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F1-46D1-989D-4B7307C06A63}"/>
              </c:ext>
            </c:extLst>
          </c:dPt>
          <c:val>
            <c:numRef>
              <c:f>Sheet2!$C$28:$H$28</c:f>
              <c:numCache>
                <c:formatCode>General</c:formatCode>
                <c:ptCount val="6"/>
                <c:pt idx="0">
                  <c:v>22151</c:v>
                </c:pt>
                <c:pt idx="1">
                  <c:v>3000</c:v>
                </c:pt>
                <c:pt idx="2">
                  <c:v>1500</c:v>
                </c:pt>
                <c:pt idx="3">
                  <c:v>-1500</c:v>
                </c:pt>
                <c:pt idx="4">
                  <c:v>28545</c:v>
                </c:pt>
                <c:pt idx="5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1-46D1-989D-4B7307C06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493507952"/>
        <c:axId val="1493506512"/>
      </c:barChart>
      <c:catAx>
        <c:axId val="149350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3506512"/>
        <c:crosses val="autoZero"/>
        <c:auto val="1"/>
        <c:lblAlgn val="ctr"/>
        <c:lblOffset val="100"/>
        <c:noMultiLvlLbl val="0"/>
      </c:catAx>
      <c:valAx>
        <c:axId val="14935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50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3703038582165"/>
          <c:y val="4.4593088071348944E-2"/>
          <c:w val="0.86530483031726302"/>
          <c:h val="0.8957311774155321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83C369"/>
            </a:solidFill>
            <a:ln>
              <a:noFill/>
            </a:ln>
            <a:effectLst/>
          </c:spPr>
          <c:cat>
            <c:strRef>
              <c:f>Sheet1!$D$3:$J$3</c:f>
              <c:strCache>
                <c:ptCount val="7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</c:strCache>
            </c:strRef>
          </c:cat>
          <c:val>
            <c:numRef>
              <c:f>Sheet1!$D$4:$J$4</c:f>
              <c:numCache>
                <c:formatCode>General</c:formatCode>
                <c:ptCount val="7"/>
                <c:pt idx="0">
                  <c:v>146297</c:v>
                </c:pt>
                <c:pt idx="1">
                  <c:v>185200</c:v>
                </c:pt>
                <c:pt idx="2">
                  <c:v>163915</c:v>
                </c:pt>
                <c:pt idx="3">
                  <c:v>142863</c:v>
                </c:pt>
                <c:pt idx="4">
                  <c:v>116656</c:v>
                </c:pt>
                <c:pt idx="5">
                  <c:v>122039</c:v>
                </c:pt>
                <c:pt idx="6">
                  <c:v>140516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7-4393-B9D6-1EC7EC9C988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Sheet1!$D$3:$J$3</c:f>
              <c:strCache>
                <c:ptCount val="7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</c:strCache>
            </c:strRef>
          </c:cat>
          <c:val>
            <c:numRef>
              <c:f>Sheet1!$D$5:$J$5</c:f>
              <c:numCache>
                <c:formatCode>General</c:formatCode>
                <c:ptCount val="7"/>
                <c:pt idx="2">
                  <c:v>55943</c:v>
                </c:pt>
                <c:pt idx="3">
                  <c:v>55943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7-4393-B9D6-1EC7EC9C9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21152"/>
        <c:axId val="1398822112"/>
      </c:areaChart>
      <c:catAx>
        <c:axId val="13988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22112"/>
        <c:crosses val="autoZero"/>
        <c:auto val="1"/>
        <c:lblAlgn val="ctr"/>
        <c:lblOffset val="100"/>
        <c:noMultiLvlLbl val="0"/>
      </c:catAx>
      <c:valAx>
        <c:axId val="139882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21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513792"/>
        <c:axId val="199514208"/>
      </c:barChart>
      <c:catAx>
        <c:axId val="199513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4208"/>
        <c:crosses val="autoZero"/>
        <c:auto val="1"/>
        <c:lblAlgn val="ctr"/>
        <c:lblOffset val="100"/>
        <c:noMultiLvlLbl val="0"/>
      </c:catAx>
      <c:valAx>
        <c:axId val="1995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44907407407408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80C5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2F-497B-B7F5-E4B132750913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2F-497B-B7F5-E4B132750913}"/>
              </c:ext>
            </c:extLst>
          </c:dPt>
          <c:dPt>
            <c:idx val="2"/>
            <c:bubble3D val="0"/>
            <c:spPr>
              <a:solidFill>
                <a:srgbClr val="EE7D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2F-497B-B7F5-E4B132750913}"/>
              </c:ext>
            </c:extLst>
          </c:dPt>
          <c:dPt>
            <c:idx val="3"/>
            <c:bubble3D val="0"/>
            <c:spPr>
              <a:solidFill>
                <a:srgbClr val="2D7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A2F-497B-B7F5-E4B132750913}"/>
              </c:ext>
            </c:extLst>
          </c:dPt>
          <c:dPt>
            <c:idx val="4"/>
            <c:bubble3D val="0"/>
            <c:spPr>
              <a:solidFill>
                <a:srgbClr val="E3E81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A2F-497B-B7F5-E4B1327509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A2F-497B-B7F5-E4B1327509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A2F-497B-B7F5-E4B1327509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A2F-497B-B7F5-E4B1327509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A2F-497B-B7F5-E4B1327509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3583324091530813"/>
                      <c:h val="0.117028985507246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2F-497B-B7F5-E4B132750913}"/>
                </c:ext>
              </c:extLst>
            </c:dLbl>
            <c:dLbl>
              <c:idx val="1"/>
              <c:layout>
                <c:manualLayout>
                  <c:x val="-0.21131984564261458"/>
                  <c:y val="0.281369155568505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Committed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to Existing Projects $6.4M 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2F-497B-B7F5-E4B132750913}"/>
                </c:ext>
              </c:extLst>
            </c:dLbl>
            <c:dLbl>
              <c:idx val="2"/>
              <c:layout>
                <c:manualLayout>
                  <c:x val="-0.47570252555697939"/>
                  <c:y val="-0.385083615676486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</a:rPr>
                      <a:t>Set</a:t>
                    </a:r>
                    <a:r>
                      <a:rPr lang="en-US" sz="1600" b="1" baseline="0">
                        <a:solidFill>
                          <a:schemeClr val="bg1"/>
                        </a:solidFill>
                      </a:rPr>
                      <a:t> Aside for Call for Projects $5.3M</a:t>
                    </a:r>
                    <a:endParaRPr lang="en-US" sz="16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8661612465726"/>
                      <c:h val="0.187898550724637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A2F-497B-B7F5-E4B132750913}"/>
                </c:ext>
              </c:extLst>
            </c:dLbl>
            <c:dLbl>
              <c:idx val="3"/>
              <c:layout>
                <c:manualLayout>
                  <c:x val="0.36072302627391661"/>
                  <c:y val="-0.21463665468397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Uncommitted Funds </a:t>
                    </a:r>
                    <a:r>
                      <a:rPr lang="en-US" sz="1600" b="1" baseline="0" dirty="0"/>
                      <a:t> $318K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2F-497B-B7F5-E4B132750913}"/>
                </c:ext>
              </c:extLst>
            </c:dLbl>
            <c:dLbl>
              <c:idx val="4"/>
              <c:layout>
                <c:manualLayout>
                  <c:x val="0.33151751114729006"/>
                  <c:y val="6.3108449195097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Admin $80K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2F-497B-B7F5-E4B1327509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Audit </a:t>
                    </a:r>
                    <a:fld id="{F6F59BE9-076B-4980-9E37-44313DECE220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A2F-497B-B7F5-E4B132750913}"/>
                </c:ext>
              </c:extLst>
            </c:dLbl>
            <c:dLbl>
              <c:idx val="6"/>
              <c:layout>
                <c:manualLayout>
                  <c:x val="5.8882474097361567E-2"/>
                  <c:y val="-0.2251942827798699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Accounting </a:t>
                    </a:r>
                    <a:fld id="{8018F04F-AA40-4781-8B52-015EC1AA2552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A2F-497B-B7F5-E4B132750913}"/>
                </c:ext>
              </c:extLst>
            </c:dLbl>
            <c:dLbl>
              <c:idx val="7"/>
              <c:layout>
                <c:manualLayout>
                  <c:x val="-7.053045174780935E-2"/>
                  <c:y val="-0.209690459888166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Contingency 1.0%</a:t>
                    </a:r>
                  </a:p>
                  <a:p>
                    <a:pPr>
                      <a:defRPr sz="1400" b="1"/>
                    </a:pPr>
                    <a:endParaRPr lang="en-US" sz="14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91199018705917"/>
                      <c:h val="0.114130434782608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8A2F-497B-B7F5-E4B1327509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/>
                      <a:t>Other </a:t>
                    </a:r>
                    <a:fld id="{E7FC775F-D34C-43C7-A252-D30470637635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A2F-497B-B7F5-E4B132750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'STMP Wheel'!$B$38:$J$38</c:f>
              <c:numCache>
                <c:formatCode>0.0%</c:formatCode>
                <c:ptCount val="9"/>
                <c:pt idx="0">
                  <c:v>0.15069374976421171</c:v>
                </c:pt>
                <c:pt idx="1">
                  <c:v>5.6202797114857511E-3</c:v>
                </c:pt>
                <c:pt idx="2">
                  <c:v>0.44900021195479861</c:v>
                </c:pt>
                <c:pt idx="3">
                  <c:v>0.37234353088593103</c:v>
                </c:pt>
                <c:pt idx="4">
                  <c:v>2.2342227683572913E-2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A2F-497B-B7F5-E4B132750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91F3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F9-43BB-82CB-CE98EA6C32C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F9-43BB-82CB-CE98EA6C32C8}"/>
              </c:ext>
            </c:extLst>
          </c:dPt>
          <c:dPt>
            <c:idx val="2"/>
            <c:bubble3D val="0"/>
            <c:spPr>
              <a:solidFill>
                <a:srgbClr val="3B688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F9-43BB-82CB-CE98EA6C32C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F9-43BB-82CB-CE98EA6C32C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F9-43BB-82CB-CE98EA6C32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F9-43BB-82CB-CE98EA6C32C8}"/>
              </c:ext>
            </c:extLst>
          </c:dPt>
          <c:dPt>
            <c:idx val="6"/>
            <c:bubble3D val="0"/>
            <c:spPr>
              <a:solidFill>
                <a:srgbClr val="EE8054"/>
              </a:solidFill>
              <a:ln w="9525">
                <a:solidFill>
                  <a:schemeClr val="bg1"/>
                </a:solidFill>
              </a:ln>
              <a:effectLst/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6F9-43BB-82CB-CE98EA6C32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6F9-43BB-82CB-CE98EA6C32C8}"/>
              </c:ext>
            </c:extLst>
          </c:dPt>
          <c:dPt>
            <c:idx val="8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6F9-43BB-82CB-CE98EA6C32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6F9-43BB-82CB-CE98EA6C32C8}"/>
              </c:ext>
            </c:extLst>
          </c:dPt>
          <c:dPt>
            <c:idx val="10"/>
            <c:bubble3D val="0"/>
            <c:spPr>
              <a:solidFill>
                <a:srgbClr val="F0B07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6F9-43BB-82CB-CE98EA6C32C8}"/>
              </c:ext>
            </c:extLst>
          </c:dPt>
          <c:dLbls>
            <c:dLbl>
              <c:idx val="0"/>
              <c:layout>
                <c:manualLayout>
                  <c:x val="-0.17355220887301726"/>
                  <c:y val="-0.247216033285228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Dues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/>
                      <a:t>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F9-43BB-82CB-CE98EA6C32C8}"/>
                </c:ext>
              </c:extLst>
            </c:dLbl>
            <c:dLbl>
              <c:idx val="1"/>
              <c:layout>
                <c:manualLayout>
                  <c:x val="0.19842603074139165"/>
                  <c:y val="-0.1453443721464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Measure J TDM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F9-43BB-82CB-CE98EA6C32C8}"/>
                </c:ext>
              </c:extLst>
            </c:dLbl>
            <c:dLbl>
              <c:idx val="2"/>
              <c:layout>
                <c:manualLayout>
                  <c:x val="0.10728424633973975"/>
                  <c:y val="9.6541509481732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TFCA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F9-43BB-82CB-CE98EA6C32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STMP</a:t>
                    </a:r>
                  </a:p>
                  <a:p>
                    <a:r>
                      <a:rPr lang="en-US" sz="1400" b="1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F9-43BB-82CB-CE98EA6C32C8}"/>
                </c:ext>
              </c:extLst>
            </c:dLbl>
            <c:dLbl>
              <c:idx val="4"/>
              <c:layout>
                <c:manualLayout>
                  <c:x val="-2.8977474910437419E-2"/>
                  <c:y val="-1.92343722308023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Caltrans Grant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F9-43BB-82CB-CE98EA6C32C8}"/>
                </c:ext>
              </c:extLst>
            </c:dLbl>
            <c:dLbl>
              <c:idx val="6"/>
              <c:layout>
                <c:manualLayout>
                  <c:x val="1.827370967008329E-4"/>
                  <c:y val="-7.27608003983424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28b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F9-43BB-82CB-CE98EA6C32C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21b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F9-43BB-82CB-CE98EA6C32C8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20b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6F9-43BB-82CB-CE98EA6C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Sheet1!$B$2:$L$2</c:f>
              <c:strCache>
                <c:ptCount val="11"/>
                <c:pt idx="0">
                  <c:v>Dues</c:v>
                </c:pt>
                <c:pt idx="1">
                  <c:v>Measure J</c:v>
                </c:pt>
                <c:pt idx="2">
                  <c:v>TFCA</c:v>
                </c:pt>
                <c:pt idx="3">
                  <c:v>STMP Admin</c:v>
                </c:pt>
                <c:pt idx="4">
                  <c:v>Grant</c:v>
                </c:pt>
                <c:pt idx="6">
                  <c:v>Measure J 28b</c:v>
                </c:pt>
                <c:pt idx="8">
                  <c:v>Measure J 21b</c:v>
                </c:pt>
                <c:pt idx="10">
                  <c:v>Measure J 20b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556329</c:v>
                </c:pt>
                <c:pt idx="1">
                  <c:v>208920</c:v>
                </c:pt>
                <c:pt idx="2">
                  <c:v>168262</c:v>
                </c:pt>
                <c:pt idx="3">
                  <c:v>75000</c:v>
                </c:pt>
                <c:pt idx="4">
                  <c:v>20000</c:v>
                </c:pt>
                <c:pt idx="6">
                  <c:v>45400</c:v>
                </c:pt>
                <c:pt idx="8">
                  <c:v>16000</c:v>
                </c:pt>
                <c:pt idx="10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F9-43BB-82CB-CE98EA6C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20056390331127E-2"/>
          <c:y val="6.4150137391183859E-2"/>
          <c:w val="0.7260829781598401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91F3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F9-43BB-82CB-CE98EA6C32C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F9-43BB-82CB-CE98EA6C32C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F9-43BB-82CB-CE98EA6C32C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F9-43BB-82CB-CE98EA6C32C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F9-43BB-82CB-CE98EA6C32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F9-43BB-82CB-CE98EA6C32C8}"/>
              </c:ext>
            </c:extLst>
          </c:dPt>
          <c:dPt>
            <c:idx val="6"/>
            <c:bubble3D val="0"/>
            <c:spPr>
              <a:solidFill>
                <a:srgbClr val="EE8054"/>
              </a:solidFill>
              <a:ln w="9525">
                <a:solidFill>
                  <a:schemeClr val="bg1"/>
                </a:solidFill>
              </a:ln>
              <a:effectLst/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6F9-43BB-82CB-CE98EA6C32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6F9-43BB-82CB-CE98EA6C32C8}"/>
              </c:ext>
            </c:extLst>
          </c:dPt>
          <c:dPt>
            <c:idx val="8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6F9-43BB-82CB-CE98EA6C32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6F9-43BB-82CB-CE98EA6C32C8}"/>
              </c:ext>
            </c:extLst>
          </c:dPt>
          <c:dPt>
            <c:idx val="10"/>
            <c:bubble3D val="0"/>
            <c:spPr>
              <a:solidFill>
                <a:srgbClr val="F0B07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6F9-43BB-82CB-CE98EA6C32C8}"/>
              </c:ext>
            </c:extLst>
          </c:dPt>
          <c:dLbls>
            <c:dLbl>
              <c:idx val="0"/>
              <c:layout>
                <c:manualLayout>
                  <c:x val="-0.17355220887301726"/>
                  <c:y val="-0.247216033285228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Dues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/>
                      <a:t>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F9-43BB-82CB-CE98EA6C32C8}"/>
                </c:ext>
              </c:extLst>
            </c:dLbl>
            <c:dLbl>
              <c:idx val="1"/>
              <c:layout>
                <c:manualLayout>
                  <c:x val="0.19842603074139165"/>
                  <c:y val="-0.1453443721464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Measure J TDM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F9-43BB-82CB-CE98EA6C32C8}"/>
                </c:ext>
              </c:extLst>
            </c:dLbl>
            <c:dLbl>
              <c:idx val="2"/>
              <c:layout>
                <c:manualLayout>
                  <c:x val="0.10728424633973975"/>
                  <c:y val="9.6541509481732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TFCA</a:t>
                    </a:r>
                  </a:p>
                  <a:p>
                    <a:pPr>
                      <a:defRPr sz="1400" b="1">
                        <a:solidFill>
                          <a:schemeClr val="bg1">
                            <a:lumMod val="85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F9-43BB-82CB-CE98EA6C32C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STMP</a:t>
                    </a:r>
                  </a:p>
                  <a:p>
                    <a:pPr>
                      <a:defRPr b="1">
                        <a:solidFill>
                          <a:schemeClr val="bg1">
                            <a:lumMod val="85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F9-43BB-82CB-CE98EA6C32C8}"/>
                </c:ext>
              </c:extLst>
            </c:dLbl>
            <c:dLbl>
              <c:idx val="4"/>
              <c:layout>
                <c:manualLayout>
                  <c:x val="-2.8977474910437419E-2"/>
                  <c:y val="-1.92343722308023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Caltrans Grant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F9-43BB-82CB-CE98EA6C32C8}"/>
                </c:ext>
              </c:extLst>
            </c:dLbl>
            <c:dLbl>
              <c:idx val="6"/>
              <c:layout>
                <c:manualLayout>
                  <c:x val="1.827370967008329E-4"/>
                  <c:y val="-7.27608003983424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28b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F9-43BB-82CB-CE98EA6C32C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21b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F9-43BB-82CB-CE98EA6C32C8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Measure J 20b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6F9-43BB-82CB-CE98EA6C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Sheet1!$B$2:$L$2</c:f>
              <c:strCache>
                <c:ptCount val="11"/>
                <c:pt idx="0">
                  <c:v>Dues</c:v>
                </c:pt>
                <c:pt idx="1">
                  <c:v>Measure J</c:v>
                </c:pt>
                <c:pt idx="2">
                  <c:v>TFCA</c:v>
                </c:pt>
                <c:pt idx="3">
                  <c:v>STMP Admin</c:v>
                </c:pt>
                <c:pt idx="4">
                  <c:v>Grant</c:v>
                </c:pt>
                <c:pt idx="6">
                  <c:v>Measure J 28b</c:v>
                </c:pt>
                <c:pt idx="8">
                  <c:v>Measure J 21b</c:v>
                </c:pt>
                <c:pt idx="10">
                  <c:v>Measure J 20b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556329</c:v>
                </c:pt>
                <c:pt idx="1">
                  <c:v>208920</c:v>
                </c:pt>
                <c:pt idx="2">
                  <c:v>168262</c:v>
                </c:pt>
                <c:pt idx="3">
                  <c:v>75000</c:v>
                </c:pt>
                <c:pt idx="4">
                  <c:v>20000</c:v>
                </c:pt>
                <c:pt idx="6">
                  <c:v>45400</c:v>
                </c:pt>
                <c:pt idx="8">
                  <c:v>16000</c:v>
                </c:pt>
                <c:pt idx="10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F9-43BB-82CB-CE98EA6C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20056390331127E-2"/>
          <c:y val="6.4150137391183859E-2"/>
          <c:w val="0.7260829781598401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0.10591</cdr:x>
      <cdr:y>0.46272</cdr:y>
    </cdr:from>
    <cdr:to>
      <cdr:x>0.96783</cdr:x>
      <cdr:y>0.46272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9A82ACF-4018-48EE-0E6E-E09146E4D92A}"/>
            </a:ext>
          </a:extLst>
        </cdr:cNvPr>
        <cdr:cNvCxnSpPr/>
      </cdr:nvCxnSpPr>
      <cdr:spPr>
        <a:xfrm xmlns:a="http://schemas.openxmlformats.org/drawingml/2006/main">
          <a:off x="803348" y="2108518"/>
          <a:ext cx="6537777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0.4778</cdr:x>
      <cdr:y>0.35853</cdr:y>
    </cdr:from>
    <cdr:to>
      <cdr:x>0.63998</cdr:x>
      <cdr:y>0.49315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CBA7B3-DCF4-1CD4-DBA7-07D89A87C649}"/>
            </a:ext>
          </a:extLst>
        </cdr:cNvPr>
        <cdr:cNvSpPr txBox="1"/>
      </cdr:nvSpPr>
      <cdr:spPr>
        <a:xfrm xmlns:a="http://schemas.openxmlformats.org/drawingml/2006/main">
          <a:off x="4714450" y="1998278"/>
          <a:ext cx="1600200" cy="750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Est. New Revenue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$2.1M</a:t>
          </a:r>
        </a:p>
      </cdr:txBody>
    </cdr:sp>
  </cdr:relSizeAnchor>
  <cdr:relSizeAnchor xmlns:cdr="http://schemas.openxmlformats.org/drawingml/2006/chartDrawing">
    <cdr:from>
      <cdr:x>0.4535</cdr:x>
      <cdr:y>0.30078</cdr:y>
    </cdr:from>
    <cdr:to>
      <cdr:x>0.4535</cdr:x>
      <cdr:y>0.32812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C796968-008A-11AE-06BD-149026020B17}"/>
            </a:ext>
          </a:extLst>
        </cdr:cNvPr>
        <cdr:cNvCxnSpPr/>
      </cdr:nvCxnSpPr>
      <cdr:spPr>
        <a:xfrm xmlns:a="http://schemas.openxmlformats.org/drawingml/2006/main" flipV="1">
          <a:off x="4474699" y="1676400"/>
          <a:ext cx="0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0.70063</cdr:x>
      <cdr:y>0.3828</cdr:y>
    </cdr:from>
    <cdr:to>
      <cdr:x>0.70835</cdr:x>
      <cdr:y>0.41015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08CC8B9F-9650-1B24-7240-C280F167474E}"/>
            </a:ext>
          </a:extLst>
        </cdr:cNvPr>
        <cdr:cNvCxnSpPr/>
      </cdr:nvCxnSpPr>
      <cdr:spPr>
        <a:xfrm xmlns:a="http://schemas.openxmlformats.org/drawingml/2006/main" flipV="1">
          <a:off x="6913099" y="2133600"/>
          <a:ext cx="76200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3DB0-8A80-40D9-9A3A-35F674A4B53E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3E77-3478-45A9-AD27-16BFFCCC68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E406-4452-4E61-91FD-73EEF2FA2252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2C63-D7BD-4E0A-A2CE-55DCBE60A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6BEDEF-1B05-485F-9A13-3AFB5CEEFF07}" type="datetime1">
              <a:rPr lang="en-US"/>
              <a:pPr>
                <a:defRPr/>
              </a:pPr>
              <a:t>5/30/2023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C320AF-19C5-44E9-A626-4A1B50DB96B2}" type="slidenum">
              <a:rPr lang="en-US" alt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9D99-5780-4425-88C9-FD433364542C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D79C-61EA-4155-B309-F0EACA47E9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9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4406-BAD3-46A1-AF33-D34C24272BAE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D862-0C5C-42EF-A837-05A66149D2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76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20C-444B-4F98-ACAF-3BD729A9ABEC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C673-6082-49D2-858D-0DBF7B4DB0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94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FBFC-3366-41D0-97A9-70751E0A70EA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E405B3B-4EAF-41F7-B231-DA747BD529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F7EFD0-DE4F-4FDB-B43D-C35E8A589C46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3E26-48CE-4416-9B7C-558DFD2FAA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63F3C6-85AB-4EBE-A7C4-AF3DF0F86D7E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2A91-DB58-4519-80AB-C53287FFAF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E4EE-7DA0-47D1-8659-C7E40518800F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E391-E948-4F59-A7B9-0058DD0B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7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E353-762E-4F24-BC6E-34679C7249D1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C90CC5-7E10-4112-8788-AD928B990AE6}" type="slidenum">
              <a:rPr lang="en-US" alt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3AC7-A502-44EE-BA2A-5A23B97FA088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7145-1D58-4681-AE01-2C21E89E8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8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30476-5E42-4E87-9F5E-1AAC3803CA3C}" type="datetime1">
              <a:rPr lang="en-US">
                <a:solidFill>
                  <a:srgbClr val="775F55"/>
                </a:solidFill>
              </a:rPr>
              <a:pPr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1F7CB6B-5FA2-459D-9E26-F08A59215F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F0E28-CC92-438C-8172-73C29D1746F5}" type="datetime1">
              <a:rPr lang="en-US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EF703-E06A-44E6-9BC8-A1E36F21E09F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5906"/>
            <a:ext cx="9144000" cy="48656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1800"/>
              </a:spcAft>
              <a:defRPr/>
            </a:pP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sz="4700" dirty="0">
                <a:solidFill>
                  <a:schemeClr val="tx1"/>
                </a:solidFill>
              </a:rPr>
            </a:br>
            <a:r>
              <a:rPr lang="en-US" sz="4700" dirty="0">
                <a:solidFill>
                  <a:schemeClr val="tx1"/>
                </a:solidFill>
              </a:rPr>
              <a:t>  </a:t>
            </a:r>
            <a:r>
              <a:rPr lang="en-US" sz="3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	</a:t>
            </a:r>
            <a:br>
              <a:rPr lang="en-US" sz="3800" dirty="0">
                <a:solidFill>
                  <a:schemeClr val="tx1"/>
                </a:solidFill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100" b="1" kern="4000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6950"/>
            <a:ext cx="9144000" cy="157163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0550"/>
            <a:ext cx="28956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 descr="W:\New File Org\Admin\Photos and Logos\Logos\WCCTAC_Logos\WCCTA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55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19800"/>
            <a:ext cx="2286000" cy="762000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6019800"/>
            <a:ext cx="6781800" cy="762000"/>
          </a:xfrm>
          <a:prstGeom prst="rect">
            <a:avLst/>
          </a:prstGeom>
          <a:solidFill>
            <a:srgbClr val="22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6934200" y="6118434"/>
            <a:ext cx="182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May 26,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23308" y="1727125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DDC3">
                    <a:lumMod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Draft Fiscal Year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24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DDC3">
                    <a:lumMod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Work Program, Budget, and Dues</a:t>
            </a:r>
          </a:p>
        </p:txBody>
      </p:sp>
    </p:spTree>
    <p:extLst>
      <p:ext uri="{BB962C8B-B14F-4D97-AF65-F5344CB8AC3E}">
        <p14:creationId xmlns:p14="http://schemas.microsoft.com/office/powerpoint/2010/main" val="37148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Changes in FY24 Operations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DF523-3698-48AF-9F5C-048412323F3A}"/>
              </a:ext>
            </a:extLst>
          </p:cNvPr>
          <p:cNvSpPr txBox="1"/>
          <p:nvPr/>
        </p:nvSpPr>
        <p:spPr>
          <a:xfrm>
            <a:off x="3008983" y="510448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PERS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4A908-A41B-4DE0-B01A-1886DA20E0E7}"/>
              </a:ext>
            </a:extLst>
          </p:cNvPr>
          <p:cNvSpPr txBox="1"/>
          <p:nvPr/>
        </p:nvSpPr>
        <p:spPr>
          <a:xfrm>
            <a:off x="1347416" y="445453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3.5%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COLA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26AA-8BBC-427D-8188-08976E281745}"/>
              </a:ext>
            </a:extLst>
          </p:cNvPr>
          <p:cNvSpPr txBox="1"/>
          <p:nvPr/>
        </p:nvSpPr>
        <p:spPr>
          <a:xfrm>
            <a:off x="3436180" y="56666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DF326-E80B-4A81-AD2C-84BB48976ED8}"/>
              </a:ext>
            </a:extLst>
          </p:cNvPr>
          <p:cNvSpPr txBox="1"/>
          <p:nvPr/>
        </p:nvSpPr>
        <p:spPr>
          <a:xfrm>
            <a:off x="7060984" y="22098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$35K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34E1-7823-72FB-DB7A-6AC1D90EAEA0}"/>
              </a:ext>
            </a:extLst>
          </p:cNvPr>
          <p:cNvSpPr txBox="1"/>
          <p:nvPr/>
        </p:nvSpPr>
        <p:spPr>
          <a:xfrm>
            <a:off x="2218938" y="4642824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Merit  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Pay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5A15B-662E-D5AD-59CD-D8C96DB42D81}"/>
              </a:ext>
            </a:extLst>
          </p:cNvPr>
          <p:cNvSpPr txBox="1"/>
          <p:nvPr/>
        </p:nvSpPr>
        <p:spPr>
          <a:xfrm>
            <a:off x="3780986" y="5188860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59D6D-E8EB-19D3-3978-964BA641477E}"/>
              </a:ext>
            </a:extLst>
          </p:cNvPr>
          <p:cNvSpPr txBox="1"/>
          <p:nvPr/>
        </p:nvSpPr>
        <p:spPr>
          <a:xfrm>
            <a:off x="5464164" y="5655846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Misc.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72E5E5-D6B2-840A-5798-CA980538BE3C}"/>
              </a:ext>
            </a:extLst>
          </p:cNvPr>
          <p:cNvCxnSpPr>
            <a:cxnSpLocks/>
          </p:cNvCxnSpPr>
          <p:nvPr/>
        </p:nvCxnSpPr>
        <p:spPr>
          <a:xfrm>
            <a:off x="1211887" y="5708710"/>
            <a:ext cx="7046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6911320-DBD0-E2F7-B776-FB869E92B0C0}"/>
              </a:ext>
            </a:extLst>
          </p:cNvPr>
          <p:cNvSpPr txBox="1"/>
          <p:nvPr/>
        </p:nvSpPr>
        <p:spPr>
          <a:xfrm>
            <a:off x="4605632" y="5247045"/>
            <a:ext cx="75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Prof.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B7F89-B226-A1DD-24DC-A4664867BEF9}"/>
              </a:ext>
            </a:extLst>
          </p:cNvPr>
          <p:cNvSpPr txBox="1"/>
          <p:nvPr/>
        </p:nvSpPr>
        <p:spPr>
          <a:xfrm>
            <a:off x="6831198" y="5728598"/>
            <a:ext cx="9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Caltrans Grant </a:t>
            </a:r>
          </a:p>
          <a:p>
            <a:pPr algn="ctr"/>
            <a:r>
              <a:rPr lang="en-US" sz="1200" b="1" dirty="0"/>
              <a:t>(staff time)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35589-0F7F-04BA-3ECB-E203937E0F8B}"/>
              </a:ext>
            </a:extLst>
          </p:cNvPr>
          <p:cNvSpPr txBox="1"/>
          <p:nvPr/>
        </p:nvSpPr>
        <p:spPr>
          <a:xfrm>
            <a:off x="5807399" y="574852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59896-BE60-0AB0-F6DE-774FC4BA79DA}"/>
              </a:ext>
            </a:extLst>
          </p:cNvPr>
          <p:cNvSpPr txBox="1"/>
          <p:nvPr/>
        </p:nvSpPr>
        <p:spPr>
          <a:xfrm>
            <a:off x="1222952" y="5748529"/>
            <a:ext cx="11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Salary &amp; Benefits (excluding TT Program)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4F6B6-9F3A-B5A1-E5AB-863FAB6C0AEC}"/>
              </a:ext>
            </a:extLst>
          </p:cNvPr>
          <p:cNvSpPr txBox="1"/>
          <p:nvPr/>
        </p:nvSpPr>
        <p:spPr>
          <a:xfrm>
            <a:off x="4721020" y="5925769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Training / Mileage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42B3F-3C33-B8B4-DBE2-9721346785BB}"/>
              </a:ext>
            </a:extLst>
          </p:cNvPr>
          <p:cNvSpPr txBox="1"/>
          <p:nvPr/>
        </p:nvSpPr>
        <p:spPr>
          <a:xfrm>
            <a:off x="2513477" y="5747903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Legal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/>
              <a:t>Expenses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4ECF6F-70F5-F5A3-9805-2EC408379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23284"/>
              </p:ext>
            </p:extLst>
          </p:nvPr>
        </p:nvGraphicFramePr>
        <p:xfrm>
          <a:off x="381000" y="1516063"/>
          <a:ext cx="7652158" cy="473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27EB45-5B4E-F1AA-72A0-A2EA7EBBB42E}"/>
              </a:ext>
            </a:extLst>
          </p:cNvPr>
          <p:cNvSpPr txBox="1"/>
          <p:nvPr/>
        </p:nvSpPr>
        <p:spPr>
          <a:xfrm>
            <a:off x="1600200" y="348260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$22K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83B6-D200-EF0A-52FD-05E9822B285A}"/>
              </a:ext>
            </a:extLst>
          </p:cNvPr>
          <p:cNvSpPr txBox="1"/>
          <p:nvPr/>
        </p:nvSpPr>
        <p:spPr>
          <a:xfrm>
            <a:off x="5858789" y="274320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$28.5K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87541-D4F0-11CA-99A9-93FE2B30181A}"/>
              </a:ext>
            </a:extLst>
          </p:cNvPr>
          <p:cNvSpPr txBox="1"/>
          <p:nvPr/>
        </p:nvSpPr>
        <p:spPr>
          <a:xfrm>
            <a:off x="2702168" y="505036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$3K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C87D43-5270-F4E5-8903-AFF13EDFA804}"/>
              </a:ext>
            </a:extLst>
          </p:cNvPr>
          <p:cNvSpPr txBox="1"/>
          <p:nvPr/>
        </p:nvSpPr>
        <p:spPr>
          <a:xfrm>
            <a:off x="3763846" y="5305471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$1.5K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4BCA7A-4E05-8E9F-F678-0AA8C4C0337C}"/>
              </a:ext>
            </a:extLst>
          </p:cNvPr>
          <p:cNvSpPr txBox="1"/>
          <p:nvPr/>
        </p:nvSpPr>
        <p:spPr>
          <a:xfrm>
            <a:off x="4787861" y="5396607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$-1.5K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6E9B9C-9349-E780-D3BC-45DA47799760}"/>
              </a:ext>
            </a:extLst>
          </p:cNvPr>
          <p:cNvSpPr txBox="1"/>
          <p:nvPr/>
        </p:nvSpPr>
        <p:spPr>
          <a:xfrm>
            <a:off x="3577624" y="5747903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Financial Services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18F2C5-75A9-27B3-010C-FDDFFC44DC10}"/>
              </a:ext>
            </a:extLst>
          </p:cNvPr>
          <p:cNvSpPr/>
          <p:nvPr/>
        </p:nvSpPr>
        <p:spPr>
          <a:xfrm>
            <a:off x="8553741" y="3301535"/>
            <a:ext cx="429546" cy="127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768229-2B90-B7CD-0389-D337305707AD}"/>
              </a:ext>
            </a:extLst>
          </p:cNvPr>
          <p:cNvSpPr txBox="1"/>
          <p:nvPr/>
        </p:nvSpPr>
        <p:spPr>
          <a:xfrm>
            <a:off x="8417206" y="337635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Expenses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48A03B-8B86-D801-29A8-A71AF89175B8}"/>
              </a:ext>
            </a:extLst>
          </p:cNvPr>
          <p:cNvSpPr/>
          <p:nvPr/>
        </p:nvSpPr>
        <p:spPr>
          <a:xfrm>
            <a:off x="8553741" y="3865848"/>
            <a:ext cx="429546" cy="1274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E2B621-ABC9-698F-CFA7-5B742F037CC9}"/>
              </a:ext>
            </a:extLst>
          </p:cNvPr>
          <p:cNvSpPr txBox="1"/>
          <p:nvPr/>
        </p:nvSpPr>
        <p:spPr>
          <a:xfrm>
            <a:off x="8417205" y="3929581"/>
            <a:ext cx="738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Revenues</a:t>
            </a:r>
          </a:p>
        </p:txBody>
      </p:sp>
    </p:spTree>
    <p:extLst>
      <p:ext uri="{BB962C8B-B14F-4D97-AF65-F5344CB8AC3E}">
        <p14:creationId xmlns:p14="http://schemas.microsoft.com/office/powerpoint/2010/main" val="348726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General Operations Budget - Balance</a:t>
            </a:r>
          </a:p>
        </p:txBody>
      </p:sp>
      <p:sp>
        <p:nvSpPr>
          <p:cNvPr id="26627" name="Slide Number Placeholder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8137525" y="4191000"/>
            <a:ext cx="220663" cy="0"/>
          </a:xfrm>
          <a:prstGeom prst="line">
            <a:avLst/>
          </a:prstGeom>
          <a:noFill/>
          <a:ln w="5080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/>
          <p:nvPr/>
        </p:nvSpPr>
        <p:spPr>
          <a:xfrm>
            <a:off x="8137525" y="3810000"/>
            <a:ext cx="220663" cy="0"/>
          </a:xfrm>
          <a:prstGeom prst="line">
            <a:avLst/>
          </a:prstGeom>
          <a:ln w="50800" cap="rnd">
            <a:solidFill>
              <a:srgbClr val="67A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8348705" y="3266244"/>
            <a:ext cx="922338" cy="80644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50" dirty="0"/>
              <a:t>Audit Info</a:t>
            </a:r>
          </a:p>
          <a:p>
            <a:pPr>
              <a:defRPr/>
            </a:pPr>
            <a:endParaRPr lang="en-US" sz="1250" dirty="0"/>
          </a:p>
          <a:p>
            <a:pPr>
              <a:defRPr/>
            </a:pPr>
            <a:r>
              <a:rPr lang="en-US" sz="1250" dirty="0"/>
              <a:t>Balance </a:t>
            </a:r>
          </a:p>
          <a:p>
            <a:pPr>
              <a:defRPr/>
            </a:pPr>
            <a:endParaRPr lang="en-US" sz="1250" dirty="0"/>
          </a:p>
          <a:p>
            <a:pPr>
              <a:defRPr/>
            </a:pPr>
            <a:r>
              <a:rPr lang="en-US" sz="1250" dirty="0"/>
              <a:t>Reserve Policy </a:t>
            </a:r>
          </a:p>
          <a:p>
            <a:pPr>
              <a:defRPr/>
            </a:pPr>
            <a:r>
              <a:rPr lang="en-US" sz="1250" dirty="0"/>
              <a:t>$140K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D6ABC7-5529-2755-27A1-D9099FC97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36887"/>
              </p:ext>
            </p:extLst>
          </p:nvPr>
        </p:nvGraphicFramePr>
        <p:xfrm>
          <a:off x="415852" y="1777682"/>
          <a:ext cx="7585148" cy="4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09104E6F-9C3C-68D9-118B-7A23D7FC1E6D}"/>
              </a:ext>
            </a:extLst>
          </p:cNvPr>
          <p:cNvSpPr/>
          <p:nvPr/>
        </p:nvSpPr>
        <p:spPr>
          <a:xfrm>
            <a:off x="8128042" y="3434542"/>
            <a:ext cx="220663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Proposed Dues for FY24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300180"/>
              </p:ext>
            </p:extLst>
          </p:nvPr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BB87C6-527C-4A5F-9C48-89692155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43217"/>
              </p:ext>
            </p:extLst>
          </p:nvPr>
        </p:nvGraphicFramePr>
        <p:xfrm>
          <a:off x="647634" y="2214037"/>
          <a:ext cx="7894772" cy="182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66">
                  <a:extLst>
                    <a:ext uri="{9D8B030D-6E8A-4147-A177-3AD203B41FA5}">
                      <a16:colId xmlns:a16="http://schemas.microsoft.com/office/drawing/2014/main" val="25239563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1475801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947092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15850604"/>
                    </a:ext>
                  </a:extLst>
                </a:gridCol>
                <a:gridCol w="1532006">
                  <a:extLst>
                    <a:ext uri="{9D8B030D-6E8A-4147-A177-3AD203B41FA5}">
                      <a16:colId xmlns:a16="http://schemas.microsoft.com/office/drawing/2014/main" val="1063264023"/>
                    </a:ext>
                  </a:extLst>
                </a:gridCol>
              </a:tblGrid>
              <a:tr h="611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Fiscal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FY 21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FY 22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FY23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FY 24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31219"/>
                  </a:ext>
                </a:extLst>
              </a:tr>
              <a:tr h="60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Feb CPI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57994"/>
                  </a:ext>
                </a:extLst>
              </a:tr>
              <a:tr h="60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Dues Increase for Upcoming FY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5.0%*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(proposed)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4290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0182FC-0B83-8234-F6E3-F991F75B9862}"/>
              </a:ext>
            </a:extLst>
          </p:cNvPr>
          <p:cNvSpPr txBox="1"/>
          <p:nvPr/>
        </p:nvSpPr>
        <p:spPr>
          <a:xfrm>
            <a:off x="647634" y="4388342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 Does not include Board Member Stipends</a:t>
            </a:r>
          </a:p>
          <a:p>
            <a:r>
              <a:rPr lang="en-US" dirty="0"/>
              <a:t>    6% if $50 per meeting</a:t>
            </a:r>
          </a:p>
          <a:p>
            <a:r>
              <a:rPr lang="en-US" dirty="0"/>
              <a:t>    7% if $100 per meeting</a:t>
            </a:r>
          </a:p>
        </p:txBody>
      </p:sp>
    </p:spTree>
    <p:extLst>
      <p:ext uri="{BB962C8B-B14F-4D97-AF65-F5344CB8AC3E}">
        <p14:creationId xmlns:p14="http://schemas.microsoft.com/office/powerpoint/2010/main" val="31425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FY24 STMP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12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03770C-7069-521C-E45C-684E3728D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44089"/>
              </p:ext>
            </p:extLst>
          </p:nvPr>
        </p:nvGraphicFramePr>
        <p:xfrm>
          <a:off x="-232316" y="914400"/>
          <a:ext cx="9866972" cy="557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92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23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43" y="1271588"/>
            <a:ext cx="472937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ompleted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 Pablo Avenue Multimodal Corridor Study – Phase 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partnership with the Alameda County Transportation Commission (ACTC) to investigate complete street elements. </a:t>
            </a: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Launched the 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Richmond Parkway Transportation Plan (RPTP)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effort based on a $635,000 Caltrans </a:t>
            </a:r>
            <a:r>
              <a:rPr lang="en-US" sz="2200" dirty="0">
                <a:effectLst/>
                <a:ea typeface="Calibri" panose="020F0502020204030204" pitchFamily="34" charset="0"/>
              </a:rPr>
              <a:t>Sustainable Transportation Planning grant</a:t>
            </a: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/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40000"/>
              <a:buNone/>
            </a:pPr>
            <a:endParaRPr lang="en-US" sz="2000" dirty="0"/>
          </a:p>
        </p:txBody>
      </p:sp>
      <p:pic>
        <p:nvPicPr>
          <p:cNvPr id="11" name="chart">
            <a:extLst>
              <a:ext uri="{FF2B5EF4-FFF2-40B4-BE49-F238E27FC236}">
                <a16:creationId xmlns:a16="http://schemas.microsoft.com/office/drawing/2014/main" id="{6577FE3D-7DD9-4A5F-81EE-6DC6940D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8800"/>
            <a:ext cx="3698246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5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23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4038600" cy="3105287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spcAft>
                <a:spcPts val="12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a typeface="Times New Roman" panose="02020603050405020304" pitchFamily="18" charset="0"/>
              </a:rPr>
              <a:t>Participated in the </a:t>
            </a:r>
            <a:r>
              <a:rPr lang="en-US" sz="2200" b="1" dirty="0">
                <a:ea typeface="Times New Roman" panose="02020603050405020304" pitchFamily="18" charset="0"/>
              </a:rPr>
              <a:t>I-80 Design Alternatives Assessment </a:t>
            </a:r>
            <a:r>
              <a:rPr lang="en-US" sz="2200" dirty="0">
                <a:ea typeface="Times New Roman" panose="02020603050405020304" pitchFamily="18" charset="0"/>
              </a:rPr>
              <a:t>led by MTC, with ACTC and CCTA. Previous WCCTAC studies helped shape outcomes  </a:t>
            </a:r>
          </a:p>
          <a:p>
            <a:pPr>
              <a:spcAft>
                <a:spcPts val="12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a typeface="Times New Roman" panose="02020603050405020304" pitchFamily="18" charset="0"/>
              </a:rPr>
              <a:t>Completed the Draft </a:t>
            </a:r>
            <a:r>
              <a:rPr lang="en-US" sz="2200" b="1" dirty="0">
                <a:effectLst/>
                <a:ea typeface="Times New Roman" panose="02020603050405020304" pitchFamily="18" charset="0"/>
              </a:rPr>
              <a:t>West County Action Plan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for Routes of Regional Significance, which includes goals and actions for improving mobility. </a:t>
            </a:r>
          </a:p>
          <a:p>
            <a:pPr>
              <a:spcAft>
                <a:spcPts val="12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C0CE3E-D89D-F87C-0923-0A075185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67" y="2057400"/>
            <a:ext cx="3367033" cy="43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23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1098" y="1616424"/>
            <a:ext cx="4899102" cy="4884737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spcAft>
                <a:spcPts val="1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Created a new TDM program,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Take 10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which provides 10 free trips on long distance bus routes for AC Transit,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WestCAT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and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SolTrans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1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Had the largest year ever for the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Pass2Class Program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with over 1,500 participants, which slightly exceeded pre-pandemic levels. The program offers free bus passes to students at the beginning of the year.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1800"/>
              </a:spcAft>
              <a:buClr>
                <a:srgbClr val="92D050"/>
              </a:buClr>
              <a:buSzPct val="110000"/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3E3FA74E-21E5-F6E4-3281-2A4185E14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3239654" cy="1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23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9438" y="1471978"/>
            <a:ext cx="40386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Released a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Call for Projects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 $5.3M in STMP funding for projects in West County. </a:t>
            </a: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Revived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Travel Training Program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which trains West County seniors on how to use local public transit and other services.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b="0" i="0" u="none" strike="noStrike" baseline="0" dirty="0"/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40000"/>
              <a:buNone/>
            </a:pPr>
            <a:endParaRPr lang="en-US" sz="2000" dirty="0"/>
          </a:p>
        </p:txBody>
      </p:sp>
      <p:pic>
        <p:nvPicPr>
          <p:cNvPr id="8" name="Picture 7" descr="A person and person tal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FD12A247-2B85-4173-AE55-6D457DFA3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73" t="7197" r="6373" b="-7197"/>
          <a:stretch/>
        </p:blipFill>
        <p:spPr>
          <a:xfrm>
            <a:off x="4419600" y="2209800"/>
            <a:ext cx="4234962" cy="31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24 Work Program – Ten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1360"/>
            <a:ext cx="906780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endParaRPr lang="en-US" sz="17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1) Joint Powers Agreement (JPA) Update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2) Richmond Parkway Transportation Plan (RPTP)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3) Follow-up to San Pablo Ave Multimodal Corridor Study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4) </a:t>
            </a:r>
            <a:r>
              <a:rPr lang="en-US" sz="2400" dirty="0"/>
              <a:t>Countywide Plan Update with CCTA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5)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Training sessions for member agency staff on GMP checklist </a:t>
            </a:r>
            <a:endParaRPr lang="en-US" sz="2400" dirty="0"/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>
              <a:latin typeface="+mj-lt"/>
            </a:endParaRP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endParaRPr lang="en-US" sz="2200" dirty="0">
              <a:latin typeface="+mj-lt"/>
            </a:endParaRP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9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FY 24 Work Program – Ten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07491"/>
            <a:ext cx="9067800" cy="3521075"/>
          </a:xfrm>
        </p:spPr>
        <p:txBody>
          <a:bodyPr>
            <a:noAutofit/>
          </a:bodyPr>
          <a:lstStyle/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endParaRPr lang="en-US" sz="17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6) Allocation of $5.3M in STMP funds to West County projects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7) Preparation for next STMP Update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8) Medical Trip Pilot Program for Seniors / Disabled 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9) Re-launched Travel Training Program  </a:t>
            </a:r>
            <a:endParaRPr lang="en-US" sz="2400" dirty="0">
              <a:highlight>
                <a:srgbClr val="00FF00"/>
              </a:highlight>
            </a:endParaRP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r>
              <a:rPr lang="en-US" sz="2400" dirty="0"/>
              <a:t>10) Evaluate Work Practices and Office Lease   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endParaRPr lang="en-US" sz="2200" dirty="0">
              <a:highlight>
                <a:srgbClr val="00FF00"/>
              </a:highlight>
            </a:endParaRP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>
              <a:highlight>
                <a:srgbClr val="00FF00"/>
              </a:highlight>
            </a:endParaRPr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59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Presentation Outline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FC25ED-90E9-49D3-B836-AE0A04F300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16063"/>
            <a:ext cx="8534400" cy="47545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1. Budget Background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2. Analysis of WCCTAC General Operations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       - Current Year (FY23) Budget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       - Upcoming Year (FY24) Budget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3. Proposed Dues for FY24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4. Other Budgets: STMP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5. Accomplishments for FY23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6. Proposed Work Program for FY24 </a:t>
            </a:r>
          </a:p>
        </p:txBody>
      </p:sp>
    </p:spTree>
    <p:extLst>
      <p:ext uri="{BB962C8B-B14F-4D97-AF65-F5344CB8AC3E}">
        <p14:creationId xmlns:p14="http://schemas.microsoft.com/office/powerpoint/2010/main" val="169924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3200" b="1" dirty="0">
                <a:solidFill>
                  <a:srgbClr val="594740"/>
                </a:solidFill>
                <a:latin typeface="+mn-lt"/>
              </a:rPr>
              <a:t>Recommended Board Action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3500" y="1905000"/>
            <a:ext cx="6477000" cy="3521075"/>
          </a:xfrm>
        </p:spPr>
        <p:txBody>
          <a:bodyPr>
            <a:noAutofit/>
          </a:bodyPr>
          <a:lstStyle/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endParaRPr lang="en-US" sz="1700" dirty="0"/>
          </a:p>
          <a:p>
            <a:pPr marL="0" indent="0" algn="l">
              <a:buNone/>
            </a:pPr>
            <a:r>
              <a:rPr lang="en-US" sz="2200" dirty="0"/>
              <a:t>A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uthorization to circulate the Draft Fiscal Year 2024   Work Program, Budget, and Dues documents to member agencies. </a:t>
            </a:r>
            <a:endParaRPr lang="en-US" sz="2200" dirty="0">
              <a:highlight>
                <a:srgbClr val="00FF00"/>
              </a:highlight>
            </a:endParaRP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>
              <a:highlight>
                <a:srgbClr val="00FF00"/>
              </a:highlight>
            </a:endParaRPr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394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1800"/>
              </a:spcAft>
              <a:defRPr/>
            </a:pP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sz="4700" dirty="0">
                <a:solidFill>
                  <a:schemeClr val="tx1"/>
                </a:solidFill>
              </a:rPr>
            </a:br>
            <a:br>
              <a:rPr lang="en-US" sz="4900" dirty="0">
                <a:solidFill>
                  <a:schemeClr val="tx1"/>
                </a:solidFill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kern="3000" dirty="0">
                <a:solidFill>
                  <a:schemeClr val="accent1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HDFD</a:t>
            </a:r>
            <a:br>
              <a:rPr lang="en-US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sz="3600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  <a:t>Questions ? </a:t>
            </a:r>
            <a:br>
              <a:rPr lang="en-US" sz="3600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en-US" sz="3600" b="1" kern="4000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6950"/>
            <a:ext cx="9144000" cy="157163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0550"/>
            <a:ext cx="28956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 descr="W:\New File Org\Admin\Photos and Logos\Logos\WCCTAC_Logos\WCCTA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55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19800"/>
            <a:ext cx="2286000" cy="762000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6019800"/>
            <a:ext cx="6781800" cy="762000"/>
          </a:xfrm>
          <a:prstGeom prst="rect">
            <a:avLst/>
          </a:prstGeom>
          <a:solidFill>
            <a:srgbClr val="22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934200" y="6118434"/>
            <a:ext cx="1755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May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26, 2023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Background: Revenues for Administration</a:t>
            </a:r>
            <a:r>
              <a:rPr lang="en-US" sz="3600" b="1" dirty="0">
                <a:solidFill>
                  <a:srgbClr val="594740"/>
                </a:solidFill>
                <a:latin typeface="+mn-lt"/>
              </a:rPr>
              <a:t> 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9260"/>
              </p:ext>
            </p:extLst>
          </p:nvPr>
        </p:nvGraphicFramePr>
        <p:xfrm>
          <a:off x="533400" y="1603851"/>
          <a:ext cx="8991600" cy="610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1224019" y="1752600"/>
          <a:ext cx="7934325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77641"/>
              </p:ext>
            </p:extLst>
          </p:nvPr>
        </p:nvGraphicFramePr>
        <p:xfrm>
          <a:off x="-1371600" y="3086417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49859"/>
              </p:ext>
            </p:extLst>
          </p:nvPr>
        </p:nvGraphicFramePr>
        <p:xfrm>
          <a:off x="-304800" y="2005056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68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Background: Revenues in Operations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533400" y="1603851"/>
          <a:ext cx="8991600" cy="610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1224019" y="1752600"/>
          <a:ext cx="7934325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-1371600" y="3086417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68508"/>
              </p:ext>
            </p:extLst>
          </p:nvPr>
        </p:nvGraphicFramePr>
        <p:xfrm>
          <a:off x="-304800" y="2005056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090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Background: Revenues in TDM Budget 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533400" y="1603851"/>
          <a:ext cx="8991600" cy="610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1224019" y="1752600"/>
          <a:ext cx="7934325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-1371600" y="3086417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97188"/>
              </p:ext>
            </p:extLst>
          </p:nvPr>
        </p:nvGraphicFramePr>
        <p:xfrm>
          <a:off x="-304800" y="2005056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7D79894-CCC6-0D2D-5A14-E7C6A9F1ADDA}"/>
              </a:ext>
            </a:extLst>
          </p:cNvPr>
          <p:cNvSpPr/>
          <p:nvPr/>
        </p:nvSpPr>
        <p:spPr>
          <a:xfrm>
            <a:off x="304800" y="1691639"/>
            <a:ext cx="2286000" cy="1203961"/>
          </a:xfrm>
          <a:prstGeom prst="ellipse">
            <a:avLst/>
          </a:prstGeom>
          <a:solidFill>
            <a:srgbClr val="3B68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TFCA Program Funds</a:t>
            </a:r>
          </a:p>
        </p:txBody>
      </p:sp>
    </p:spTree>
    <p:extLst>
      <p:ext uri="{BB962C8B-B14F-4D97-AF65-F5344CB8AC3E}">
        <p14:creationId xmlns:p14="http://schemas.microsoft.com/office/powerpoint/2010/main" val="307869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Background: Revenues in STMP Budget</a:t>
            </a:r>
            <a:r>
              <a:rPr lang="en-US" sz="3600" b="1" dirty="0">
                <a:solidFill>
                  <a:srgbClr val="594740"/>
                </a:solidFill>
                <a:latin typeface="+mn-lt"/>
              </a:rPr>
              <a:t> 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533400" y="1603851"/>
          <a:ext cx="8991600" cy="610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1224019" y="1752600"/>
          <a:ext cx="7934325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-1371600" y="3086417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892463"/>
              </p:ext>
            </p:extLst>
          </p:nvPr>
        </p:nvGraphicFramePr>
        <p:xfrm>
          <a:off x="-304800" y="2005056"/>
          <a:ext cx="959358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29F4F95-E737-F3E7-5E78-0D9E20961182}"/>
              </a:ext>
            </a:extLst>
          </p:cNvPr>
          <p:cNvSpPr/>
          <p:nvPr/>
        </p:nvSpPr>
        <p:spPr>
          <a:xfrm>
            <a:off x="6553200" y="1634331"/>
            <a:ext cx="2286000" cy="1203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STMP Program Funds</a:t>
            </a:r>
          </a:p>
        </p:txBody>
      </p:sp>
    </p:spTree>
    <p:extLst>
      <p:ext uri="{BB962C8B-B14F-4D97-AF65-F5344CB8AC3E}">
        <p14:creationId xmlns:p14="http://schemas.microsoft.com/office/powerpoint/2010/main" val="356139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4C2003-D448-4BBB-BE35-4E3BAEAB2201}"/>
              </a:ext>
            </a:extLst>
          </p:cNvPr>
          <p:cNvGraphicFramePr>
            <a:graphicFrameLocks/>
          </p:cNvGraphicFramePr>
          <p:nvPr/>
        </p:nvGraphicFramePr>
        <p:xfrm>
          <a:off x="762000" y="17526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4C2003-D448-4BBB-BE35-4E3BAEAB2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103061"/>
              </p:ext>
            </p:extLst>
          </p:nvPr>
        </p:nvGraphicFramePr>
        <p:xfrm>
          <a:off x="152400" y="11430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002B124-3B41-4784-81AE-0F459E63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Background: Expenses for Administration</a:t>
            </a:r>
            <a:r>
              <a:rPr lang="en-US" sz="3600" b="1" dirty="0">
                <a:solidFill>
                  <a:srgbClr val="59474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02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FY 23 Budget vs Year End Estimates 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DF523-3698-48AF-9F5C-048412323F3A}"/>
              </a:ext>
            </a:extLst>
          </p:cNvPr>
          <p:cNvSpPr txBox="1"/>
          <p:nvPr/>
        </p:nvSpPr>
        <p:spPr>
          <a:xfrm>
            <a:off x="3008983" y="510448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PERS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4A908-A41B-4DE0-B01A-1886DA20E0E7}"/>
              </a:ext>
            </a:extLst>
          </p:cNvPr>
          <p:cNvSpPr txBox="1"/>
          <p:nvPr/>
        </p:nvSpPr>
        <p:spPr>
          <a:xfrm>
            <a:off x="1347416" y="445453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3.5%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COLA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26AA-8BBC-427D-8188-08976E281745}"/>
              </a:ext>
            </a:extLst>
          </p:cNvPr>
          <p:cNvSpPr txBox="1"/>
          <p:nvPr/>
        </p:nvSpPr>
        <p:spPr>
          <a:xfrm>
            <a:off x="3436180" y="56666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DF326-E80B-4A81-AD2C-84BB48976ED8}"/>
              </a:ext>
            </a:extLst>
          </p:cNvPr>
          <p:cNvSpPr txBox="1"/>
          <p:nvPr/>
        </p:nvSpPr>
        <p:spPr>
          <a:xfrm>
            <a:off x="7392586" y="231379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$20K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34E1-7823-72FB-DB7A-6AC1D90EAEA0}"/>
              </a:ext>
            </a:extLst>
          </p:cNvPr>
          <p:cNvSpPr txBox="1"/>
          <p:nvPr/>
        </p:nvSpPr>
        <p:spPr>
          <a:xfrm>
            <a:off x="2218938" y="4642824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Merit  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Pay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5A15B-662E-D5AD-59CD-D8C96DB42D81}"/>
              </a:ext>
            </a:extLst>
          </p:cNvPr>
          <p:cNvSpPr txBox="1"/>
          <p:nvPr/>
        </p:nvSpPr>
        <p:spPr>
          <a:xfrm>
            <a:off x="3780986" y="5188860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59D6D-E8EB-19D3-3978-964BA641477E}"/>
              </a:ext>
            </a:extLst>
          </p:cNvPr>
          <p:cNvSpPr txBox="1"/>
          <p:nvPr/>
        </p:nvSpPr>
        <p:spPr>
          <a:xfrm>
            <a:off x="5464164" y="5655846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Misc.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72E5E5-D6B2-840A-5798-CA980538BE3C}"/>
              </a:ext>
            </a:extLst>
          </p:cNvPr>
          <p:cNvCxnSpPr>
            <a:cxnSpLocks/>
          </p:cNvCxnSpPr>
          <p:nvPr/>
        </p:nvCxnSpPr>
        <p:spPr>
          <a:xfrm>
            <a:off x="1157645" y="5029200"/>
            <a:ext cx="6989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6911320-DBD0-E2F7-B776-FB869E92B0C0}"/>
              </a:ext>
            </a:extLst>
          </p:cNvPr>
          <p:cNvSpPr txBox="1"/>
          <p:nvPr/>
        </p:nvSpPr>
        <p:spPr>
          <a:xfrm>
            <a:off x="4605632" y="5247045"/>
            <a:ext cx="75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Prof.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F639F7-DA16-D3FD-F81C-BCEE8E8D4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13000"/>
              </p:ext>
            </p:extLst>
          </p:nvPr>
        </p:nvGraphicFramePr>
        <p:xfrm>
          <a:off x="329088" y="1676400"/>
          <a:ext cx="7892045" cy="46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14B7F89-B226-A1DD-24DC-A4664867BEF9}"/>
              </a:ext>
            </a:extLst>
          </p:cNvPr>
          <p:cNvSpPr txBox="1"/>
          <p:nvPr/>
        </p:nvSpPr>
        <p:spPr>
          <a:xfrm>
            <a:off x="7107360" y="5054510"/>
            <a:ext cx="9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Caltrans Grant </a:t>
            </a:r>
          </a:p>
          <a:p>
            <a:pPr algn="ctr"/>
            <a:r>
              <a:rPr lang="en-US" sz="1200" b="1" dirty="0"/>
              <a:t>(staff time)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35589-0F7F-04BA-3ECB-E203937E0F8B}"/>
              </a:ext>
            </a:extLst>
          </p:cNvPr>
          <p:cNvSpPr txBox="1"/>
          <p:nvPr/>
        </p:nvSpPr>
        <p:spPr>
          <a:xfrm>
            <a:off x="6036901" y="509652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Measure J 20b/21b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00653-B860-3C58-4FC0-BD8B9B46089B}"/>
              </a:ext>
            </a:extLst>
          </p:cNvPr>
          <p:cNvSpPr txBox="1"/>
          <p:nvPr/>
        </p:nvSpPr>
        <p:spPr>
          <a:xfrm>
            <a:off x="6221548" y="452360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$2K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F4FA3-F775-AB8D-7DA8-60D6BE34F979}"/>
              </a:ext>
            </a:extLst>
          </p:cNvPr>
          <p:cNvSpPr txBox="1"/>
          <p:nvPr/>
        </p:nvSpPr>
        <p:spPr>
          <a:xfrm>
            <a:off x="3824032" y="467299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$-2.4K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8A27C-FC0E-D8E6-F3C8-9A710982A6A8}"/>
              </a:ext>
            </a:extLst>
          </p:cNvPr>
          <p:cNvSpPr txBox="1"/>
          <p:nvPr/>
        </p:nvSpPr>
        <p:spPr>
          <a:xfrm>
            <a:off x="2710233" y="468072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67F84-DF05-F14A-DF23-46B85623F992}"/>
              </a:ext>
            </a:extLst>
          </p:cNvPr>
          <p:cNvSpPr txBox="1"/>
          <p:nvPr/>
        </p:nvSpPr>
        <p:spPr>
          <a:xfrm>
            <a:off x="1564505" y="421259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$4K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59896-BE60-0AB0-F6DE-774FC4BA79DA}"/>
              </a:ext>
            </a:extLst>
          </p:cNvPr>
          <p:cNvSpPr txBox="1"/>
          <p:nvPr/>
        </p:nvSpPr>
        <p:spPr>
          <a:xfrm>
            <a:off x="2411565" y="5175965"/>
            <a:ext cx="11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Salary &amp; Benefits (excluding TT Program)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4F6B6-9F3A-B5A1-E5AB-863FAB6C0AEC}"/>
              </a:ext>
            </a:extLst>
          </p:cNvPr>
          <p:cNvSpPr txBox="1"/>
          <p:nvPr/>
        </p:nvSpPr>
        <p:spPr>
          <a:xfrm>
            <a:off x="3700870" y="5377676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Training / Mileage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42B3F-3C33-B8B4-DBE2-9721346785BB}"/>
              </a:ext>
            </a:extLst>
          </p:cNvPr>
          <p:cNvSpPr txBox="1"/>
          <p:nvPr/>
        </p:nvSpPr>
        <p:spPr>
          <a:xfrm>
            <a:off x="1378492" y="5158138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Legal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/>
              <a:t>Expenses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4397E-A7F9-1E6A-9BBB-2151F40EF766}"/>
              </a:ext>
            </a:extLst>
          </p:cNvPr>
          <p:cNvSpPr txBox="1"/>
          <p:nvPr/>
        </p:nvSpPr>
        <p:spPr>
          <a:xfrm>
            <a:off x="4802187" y="5813079"/>
            <a:ext cx="98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Contingency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1DDBC-4835-7DF4-468D-3FF8CA038662}"/>
              </a:ext>
            </a:extLst>
          </p:cNvPr>
          <p:cNvSpPr txBox="1"/>
          <p:nvPr/>
        </p:nvSpPr>
        <p:spPr>
          <a:xfrm>
            <a:off x="5001961" y="468072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-$6K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DE2FBB-4E6C-326D-9EB4-E5C96976A87B}"/>
              </a:ext>
            </a:extLst>
          </p:cNvPr>
          <p:cNvSpPr/>
          <p:nvPr/>
        </p:nvSpPr>
        <p:spPr>
          <a:xfrm>
            <a:off x="8553741" y="3301535"/>
            <a:ext cx="429546" cy="127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1BC188-FFC2-F9DC-F647-E0E3F5BBA8D2}"/>
              </a:ext>
            </a:extLst>
          </p:cNvPr>
          <p:cNvSpPr/>
          <p:nvPr/>
        </p:nvSpPr>
        <p:spPr>
          <a:xfrm>
            <a:off x="8553741" y="3865848"/>
            <a:ext cx="429546" cy="1274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E7035-172F-594D-6E20-A6F97D6AE96B}"/>
              </a:ext>
            </a:extLst>
          </p:cNvPr>
          <p:cNvSpPr txBox="1"/>
          <p:nvPr/>
        </p:nvSpPr>
        <p:spPr>
          <a:xfrm>
            <a:off x="8417206" y="337635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Expenses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103D73-AE2F-E88E-5937-D51515E41B41}"/>
              </a:ext>
            </a:extLst>
          </p:cNvPr>
          <p:cNvSpPr txBox="1"/>
          <p:nvPr/>
        </p:nvSpPr>
        <p:spPr>
          <a:xfrm>
            <a:off x="8417205" y="3929581"/>
            <a:ext cx="738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Revenues</a:t>
            </a:r>
          </a:p>
        </p:txBody>
      </p:sp>
    </p:spTree>
    <p:extLst>
      <p:ext uri="{BB962C8B-B14F-4D97-AF65-F5344CB8AC3E}">
        <p14:creationId xmlns:p14="http://schemas.microsoft.com/office/powerpoint/2010/main" val="201741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94740"/>
                </a:solidFill>
                <a:latin typeface="+mn-lt"/>
              </a:rPr>
              <a:t>Proposed COLA for FY24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55375"/>
              </p:ext>
            </p:extLst>
          </p:nvPr>
        </p:nvGraphicFramePr>
        <p:xfrm>
          <a:off x="633557" y="1875905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1F8147-E3AF-48CB-ABD0-52CE5D8C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13339"/>
              </p:ext>
            </p:extLst>
          </p:nvPr>
        </p:nvGraphicFramePr>
        <p:xfrm>
          <a:off x="633556" y="2590800"/>
          <a:ext cx="7748441" cy="1991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274">
                  <a:extLst>
                    <a:ext uri="{9D8B030D-6E8A-4147-A177-3AD203B41FA5}">
                      <a16:colId xmlns:a16="http://schemas.microsoft.com/office/drawing/2014/main" val="722011877"/>
                    </a:ext>
                  </a:extLst>
                </a:gridCol>
                <a:gridCol w="1333361">
                  <a:extLst>
                    <a:ext uri="{9D8B030D-6E8A-4147-A177-3AD203B41FA5}">
                      <a16:colId xmlns:a16="http://schemas.microsoft.com/office/drawing/2014/main" val="437940067"/>
                    </a:ext>
                  </a:extLst>
                </a:gridCol>
                <a:gridCol w="1294638">
                  <a:extLst>
                    <a:ext uri="{9D8B030D-6E8A-4147-A177-3AD203B41FA5}">
                      <a16:colId xmlns:a16="http://schemas.microsoft.com/office/drawing/2014/main" val="2299773976"/>
                    </a:ext>
                  </a:extLst>
                </a:gridCol>
                <a:gridCol w="1479584">
                  <a:extLst>
                    <a:ext uri="{9D8B030D-6E8A-4147-A177-3AD203B41FA5}">
                      <a16:colId xmlns:a16="http://schemas.microsoft.com/office/drawing/2014/main" val="2036673102"/>
                    </a:ext>
                  </a:extLst>
                </a:gridCol>
                <a:gridCol w="1479584">
                  <a:extLst>
                    <a:ext uri="{9D8B030D-6E8A-4147-A177-3AD203B41FA5}">
                      <a16:colId xmlns:a16="http://schemas.microsoft.com/office/drawing/2014/main" val="90871837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2100" dirty="0">
                          <a:effectLst/>
                          <a:latin typeface="+mn-lt"/>
                        </a:rPr>
                        <a:t>FY 24</a:t>
                      </a:r>
                      <a:endParaRPr lang="en-US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2688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CCTA COLA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2.5%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2.0%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04065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WCCTAC COLA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0.0%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(proposed)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7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85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24324</TotalTime>
  <Words>996</Words>
  <Application>Microsoft Office PowerPoint</Application>
  <PresentationFormat>On-screen Show (4:3)</PresentationFormat>
  <Paragraphs>258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1_Median</vt:lpstr>
      <vt:lpstr>                                                             </vt:lpstr>
      <vt:lpstr>Presentation Outline</vt:lpstr>
      <vt:lpstr>Background: Revenues for Administration </vt:lpstr>
      <vt:lpstr>Background: Revenues in Operations Budget</vt:lpstr>
      <vt:lpstr>Background: Revenues in TDM Budget </vt:lpstr>
      <vt:lpstr>Background: Revenues in STMP Budget </vt:lpstr>
      <vt:lpstr>Background: Expenses for Administration </vt:lpstr>
      <vt:lpstr>FY 23 Budget vs Year End Estimates </vt:lpstr>
      <vt:lpstr>Proposed COLA for FY24 Budget</vt:lpstr>
      <vt:lpstr>Changes in FY24 Operations Budget</vt:lpstr>
      <vt:lpstr>General Operations Budget - Balance</vt:lpstr>
      <vt:lpstr>Proposed Dues for FY24</vt:lpstr>
      <vt:lpstr>FY24 STMP Budget</vt:lpstr>
      <vt:lpstr>FY 23 Accomplishment Highlights</vt:lpstr>
      <vt:lpstr>FY 23 Accomplishment Highlights</vt:lpstr>
      <vt:lpstr>FY 23 Accomplishment Highlights</vt:lpstr>
      <vt:lpstr>FY 23 Accomplishment Highlights</vt:lpstr>
      <vt:lpstr>FY 24 Work Program – Ten Highlights</vt:lpstr>
      <vt:lpstr>FY 24 Work Program – Ten Highlights</vt:lpstr>
      <vt:lpstr>Recommended Board Action</vt:lpstr>
      <vt:lpstr>               HDFD Questions 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Mobility Management Efforts in West County</dc:title>
  <dc:creator>Joanna Pallock</dc:creator>
  <cp:lastModifiedBy>John Nemeth</cp:lastModifiedBy>
  <cp:revision>334</cp:revision>
  <cp:lastPrinted>2016-05-27T06:36:57Z</cp:lastPrinted>
  <dcterms:created xsi:type="dcterms:W3CDTF">2015-12-03T17:12:46Z</dcterms:created>
  <dcterms:modified xsi:type="dcterms:W3CDTF">2023-05-30T17:24:23Z</dcterms:modified>
</cp:coreProperties>
</file>