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4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5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3.xml" ContentType="application/vnd.openxmlformats-officedocument.drawingml.chartshapes+xml"/>
  <Override PartName="/ppt/charts/chart6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4.xml" ContentType="application/vnd.openxmlformats-officedocument.drawingml.chartshapes+xml"/>
  <Override PartName="/ppt/charts/chart7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8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9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drawings/drawing5.xml" ContentType="application/vnd.openxmlformats-officedocument.drawingml.chartshapes+xml"/>
  <Override PartName="/ppt/charts/chart10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1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drawings/drawing6.xml" ContentType="application/vnd.openxmlformats-officedocument.drawingml.chartshapes+xml"/>
  <Override PartName="/ppt/charts/chart12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3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4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5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drawings/drawing7.xml" ContentType="application/vnd.openxmlformats-officedocument.drawingml.chartshapes+xml"/>
  <Override PartName="/ppt/charts/chart16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7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drawings/drawing8.xml" ContentType="application/vnd.openxmlformats-officedocument.drawingml.chartshape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5" r:id="rId1"/>
  </p:sldMasterIdLst>
  <p:notesMasterIdLst>
    <p:notesMasterId r:id="rId24"/>
  </p:notesMasterIdLst>
  <p:handoutMasterIdLst>
    <p:handoutMasterId r:id="rId25"/>
  </p:handoutMasterIdLst>
  <p:sldIdLst>
    <p:sldId id="366" r:id="rId2"/>
    <p:sldId id="411" r:id="rId3"/>
    <p:sldId id="413" r:id="rId4"/>
    <p:sldId id="414" r:id="rId5"/>
    <p:sldId id="412" r:id="rId6"/>
    <p:sldId id="388" r:id="rId7"/>
    <p:sldId id="389" r:id="rId8"/>
    <p:sldId id="420" r:id="rId9"/>
    <p:sldId id="406" r:id="rId10"/>
    <p:sldId id="410" r:id="rId11"/>
    <p:sldId id="421" r:id="rId12"/>
    <p:sldId id="418" r:id="rId13"/>
    <p:sldId id="416" r:id="rId14"/>
    <p:sldId id="419" r:id="rId15"/>
    <p:sldId id="340" r:id="rId16"/>
    <p:sldId id="342" r:id="rId17"/>
    <p:sldId id="341" r:id="rId18"/>
    <p:sldId id="384" r:id="rId19"/>
    <p:sldId id="372" r:id="rId20"/>
    <p:sldId id="407" r:id="rId21"/>
    <p:sldId id="408" r:id="rId22"/>
    <p:sldId id="360" r:id="rId23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9D64E"/>
    <a:srgbClr val="CADC5E"/>
    <a:srgbClr val="E3E818"/>
    <a:srgbClr val="00CC66"/>
    <a:srgbClr val="89AECD"/>
    <a:srgbClr val="D0B302"/>
    <a:srgbClr val="CCCC00"/>
    <a:srgbClr val="BCDE14"/>
    <a:srgbClr val="ED8A4D"/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750" autoAdjust="0"/>
    <p:restoredTop sz="82952" autoAdjust="0"/>
  </p:normalViewPr>
  <p:slideViewPr>
    <p:cSldViewPr>
      <p:cViewPr>
        <p:scale>
          <a:sx n="91" d="100"/>
          <a:sy n="91" d="100"/>
        </p:scale>
        <p:origin x="898" y="-16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2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nemeth\Documents\Pie%20Chart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chartUserShapes" Target="../drawings/drawing6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nemeth\Documents\Pie%20Chart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nemeth\Documents\Pie%20Chart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chartUserShapes" Target="../drawings/drawing7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nemeth\Documents\Pie%20Chart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5.xml"/><Relationship Id="rId1" Type="http://schemas.microsoft.com/office/2011/relationships/chartStyle" Target="style15.xml"/><Relationship Id="rId4" Type="http://schemas.openxmlformats.org/officeDocument/2006/relationships/chartUserShapes" Target="../drawings/drawing8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nemeth\Documents\Pie%20Chart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3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4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nemeth\Documents\Pie%20Chart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nemeth\Documents\Pie%20Chart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chartUserShapes" Target="../drawings/drawing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8176095987503417E-2"/>
          <c:y val="2.6374676951700777E-2"/>
          <c:w val="0.87147358436631062"/>
          <c:h val="0.89770732682034615"/>
        </c:manualLayout>
      </c:layout>
      <c:areaChart>
        <c:grouping val="standard"/>
        <c:varyColors val="0"/>
        <c:ser>
          <c:idx val="0"/>
          <c:order val="0"/>
          <c:spPr>
            <a:solidFill>
              <a:srgbClr val="92D050"/>
            </a:solidFill>
            <a:ln w="50722" cap="rnd">
              <a:solidFill>
                <a:srgbClr val="258F39"/>
              </a:solidFill>
              <a:round/>
            </a:ln>
            <a:effectLst/>
          </c:spPr>
          <c:dPt>
            <c:idx val="7"/>
            <c:bubble3D val="0"/>
            <c:spPr>
              <a:solidFill>
                <a:srgbClr val="92D050"/>
              </a:solidFill>
              <a:ln w="50722" cap="rnd">
                <a:solidFill>
                  <a:srgbClr val="258F39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3825-4DDA-AA7F-C76B31E12AAF}"/>
              </c:ext>
            </c:extLst>
          </c:dPt>
          <c:dPt>
            <c:idx val="8"/>
            <c:bubble3D val="0"/>
            <c:spPr>
              <a:solidFill>
                <a:srgbClr val="92D050"/>
              </a:solidFill>
              <a:ln w="50722" cap="rnd">
                <a:solidFill>
                  <a:srgbClr val="258F39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3825-4DDA-AA7F-C76B31E12AAF}"/>
              </c:ext>
            </c:extLst>
          </c:dPt>
          <c:dPt>
            <c:idx val="9"/>
            <c:bubble3D val="0"/>
            <c:spPr>
              <a:solidFill>
                <a:srgbClr val="92D050"/>
              </a:solidFill>
              <a:ln w="50722" cap="rnd">
                <a:solidFill>
                  <a:srgbClr val="258F39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3825-4DDA-AA7F-C76B31E12AAF}"/>
              </c:ext>
            </c:extLst>
          </c:dPt>
          <c:dPt>
            <c:idx val="10"/>
            <c:bubble3D val="0"/>
            <c:spPr>
              <a:solidFill>
                <a:srgbClr val="92D050"/>
              </a:solidFill>
              <a:ln w="50722" cap="rnd">
                <a:solidFill>
                  <a:srgbClr val="258F39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3825-4DDA-AA7F-C76B31E12AAF}"/>
              </c:ext>
            </c:extLst>
          </c:dPt>
          <c:dPt>
            <c:idx val="11"/>
            <c:bubble3D val="0"/>
            <c:spPr>
              <a:solidFill>
                <a:srgbClr val="92D050"/>
              </a:solidFill>
              <a:ln w="50722" cap="rnd">
                <a:solidFill>
                  <a:srgbClr val="258F39"/>
                </a:solidFill>
                <a:prstDash val="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3825-4DDA-AA7F-C76B31E12AAF}"/>
              </c:ext>
            </c:extLst>
          </c:dPt>
          <c:dPt>
            <c:idx val="12"/>
            <c:bubble3D val="0"/>
            <c:spPr>
              <a:solidFill>
                <a:srgbClr val="92D050"/>
              </a:solidFill>
              <a:ln w="50722" cap="rnd">
                <a:solidFill>
                  <a:srgbClr val="258F39"/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B-2FF4-4D09-8692-FCFCF6FCD894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3825-4DDA-AA7F-C76B31E12AAF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825-4DDA-AA7F-C76B31E12AAF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3825-4DDA-AA7F-C76B31E12AAF}"/>
                </c:ext>
              </c:extLst>
            </c:dLbl>
            <c:dLbl>
              <c:idx val="3"/>
              <c:layout>
                <c:manualLayout>
                  <c:x val="-0.47208333717701539"/>
                  <c:y val="-0.33485407402774986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2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200" dirty="0"/>
                      <a:t>$51,070</a:t>
                    </a:r>
                    <a:r>
                      <a:rPr lang="en-US" sz="1200" baseline="0" dirty="0"/>
                      <a:t> above</a:t>
                    </a:r>
                    <a:endParaRPr lang="en-US" sz="1200" dirty="0"/>
                  </a:p>
                </c:rich>
              </c:tx>
              <c:spPr>
                <a:noFill/>
                <a:ln w="25381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>
                    <c:manualLayout>
                      <c:w val="0.10203092472840543"/>
                      <c:h val="0.10705609111720235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D-3825-4DDA-AA7F-C76B31E12AAF}"/>
                </c:ext>
              </c:extLst>
            </c:dLbl>
            <c:dLbl>
              <c:idx val="4"/>
              <c:layout>
                <c:manualLayout>
                  <c:x val="-0.51796127003455217"/>
                  <c:y val="-0.22959945797780798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2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200" dirty="0"/>
                      <a:t>$6,297</a:t>
                    </a:r>
                    <a:r>
                      <a:rPr lang="en-US" sz="1200" baseline="0" dirty="0"/>
                      <a:t> above</a:t>
                    </a:r>
                    <a:endParaRPr lang="en-US" sz="1200" dirty="0"/>
                  </a:p>
                </c:rich>
              </c:tx>
              <c:spPr>
                <a:noFill/>
                <a:ln w="25381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7288866544283833E-2"/>
                      <c:h val="0.1125524835146097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E-3825-4DDA-AA7F-C76B31E12AAF}"/>
                </c:ext>
              </c:extLst>
            </c:dLbl>
            <c:dLbl>
              <c:idx val="5"/>
              <c:layout>
                <c:manualLayout>
                  <c:x val="-0.53659774688482376"/>
                  <c:y val="-0.40176334654992096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2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200" dirty="0"/>
                      <a:t>$45,200 above</a:t>
                    </a:r>
                  </a:p>
                </c:rich>
              </c:tx>
              <c:spPr>
                <a:noFill/>
                <a:ln w="25381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>
                    <c:manualLayout>
                      <c:w val="0.10203092472840543"/>
                      <c:h val="0.11530067971331337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F-3825-4DDA-AA7F-C76B31E12AAF}"/>
                </c:ext>
              </c:extLst>
            </c:dLbl>
            <c:dLbl>
              <c:idx val="6"/>
              <c:layout>
                <c:manualLayout>
                  <c:x val="-3.0124217554454723E-2"/>
                  <c:y val="-0.24085278042799585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$347,400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0-3825-4DDA-AA7F-C76B31E12AAF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825-4DDA-AA7F-C76B31E12AAF}"/>
                </c:ext>
              </c:extLst>
            </c:dLbl>
            <c:dLbl>
              <c:idx val="8"/>
              <c:layout>
                <c:manualLayout>
                  <c:x val="-4.4228993252544264E-2"/>
                  <c:y val="-6.1084827728131119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$146,297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3825-4DDA-AA7F-C76B31E12AAF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825-4DDA-AA7F-C76B31E12AAF}"/>
                </c:ext>
              </c:extLst>
            </c:dLbl>
            <c:dLbl>
              <c:idx val="10"/>
              <c:layout>
                <c:manualLayout>
                  <c:x val="-0.13815589871949013"/>
                  <c:y val="4.6375269869619803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$185,297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3825-4DDA-AA7F-C76B31E12AAF}"/>
                </c:ext>
              </c:extLst>
            </c:dLbl>
            <c:dLbl>
              <c:idx val="11"/>
              <c:layout>
                <c:manualLayout>
                  <c:x val="-2.6835691304156199E-2"/>
                  <c:y val="-3.383721979488935E-2"/>
                </c:manualLayout>
              </c:layout>
              <c:tx>
                <c:rich>
                  <a:bodyPr/>
                  <a:lstStyle/>
                  <a:p>
                    <a:r>
                      <a:rPr lang="en-US" i="1" dirty="0"/>
                      <a:t>$206,895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3825-4DDA-AA7F-C76B31E12AAF}"/>
                </c:ext>
              </c:extLst>
            </c:dLbl>
            <c:dLbl>
              <c:idx val="12"/>
              <c:layout>
                <c:manualLayout>
                  <c:x val="0"/>
                  <c:y val="3.1666144797913451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2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200" i="1" dirty="0"/>
                      <a:t>$174,298</a:t>
                    </a:r>
                  </a:p>
                  <a:p>
                    <a:pPr>
                      <a:defRPr sz="12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endParaRPr lang="en-US" sz="1200" dirty="0"/>
                  </a:p>
                </c:rich>
              </c:tx>
              <c:spPr>
                <a:noFill/>
                <a:ln w="25381">
                  <a:noFill/>
                </a:ln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059902503723246"/>
                      <c:h val="6.0212978713597494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B-2FF4-4D09-8692-FCFCF6FCD894}"/>
                </c:ext>
              </c:extLst>
            </c:dLbl>
            <c:spPr>
              <a:noFill/>
              <a:ln w="25381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Sheet2!$M$10:$R$10</c:f>
              <c:numCache>
                <c:formatCode>_(* #,##0_);_(* \(#,##0\);_(* "-"??_);_(@_)</c:formatCode>
                <c:ptCount val="6"/>
                <c:pt idx="0">
                  <c:v>191070</c:v>
                </c:pt>
                <c:pt idx="1">
                  <c:v>146297</c:v>
                </c:pt>
                <c:pt idx="2">
                  <c:v>185200</c:v>
                </c:pt>
                <c:pt idx="3">
                  <c:v>219858</c:v>
                </c:pt>
                <c:pt idx="4">
                  <c:v>206895</c:v>
                </c:pt>
                <c:pt idx="5">
                  <c:v>166307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CategoryTitle>
                <c15:cat>
                  <c:numRef>
                    <c:extLst>
                      <c:ext uri="{02D57815-91ED-43cb-92C2-25804820EDAC}">
                        <c15:formulaRef>
                          <c15:sqref>Sheet2!$M$3:$R$3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2017</c:v>
                      </c:pt>
                      <c:pt idx="1">
                        <c:v>2018</c:v>
                      </c:pt>
                      <c:pt idx="2">
                        <c:v>2019</c:v>
                      </c:pt>
                      <c:pt idx="3">
                        <c:v>2020</c:v>
                      </c:pt>
                      <c:pt idx="4">
                        <c:v>2021</c:v>
                      </c:pt>
                      <c:pt idx="5">
                        <c:v>2022</c:v>
                      </c:pt>
                    </c:numCache>
                  </c:numRef>
                </c15:cat>
              </c15:filteredCategoryTitle>
            </c:ext>
            <c:ext xmlns:c16="http://schemas.microsoft.com/office/drawing/2014/chart" uri="{C3380CC4-5D6E-409C-BE32-E72D297353CC}">
              <c16:uniqueId val="{00000011-3825-4DDA-AA7F-C76B31E12AAF}"/>
            </c:ext>
          </c:extLst>
        </c:ser>
        <c:ser>
          <c:idx val="1"/>
          <c:order val="1"/>
          <c:spPr>
            <a:pattFill prst="dkUpDiag">
              <a:fgClr>
                <a:srgbClr val="92D050"/>
              </a:fgClr>
              <a:bgClr>
                <a:schemeClr val="bg1"/>
              </a:bgClr>
            </a:pattFill>
            <a:ln>
              <a:noFill/>
              <a:prstDash val="sysDash"/>
            </a:ln>
          </c:spPr>
          <c:val>
            <c:numRef>
              <c:f>Sheet2!$M$11:$R$11</c:f>
              <c:numCache>
                <c:formatCode>General</c:formatCode>
                <c:ptCount val="6"/>
                <c:pt idx="4" formatCode="#,##0">
                  <c:v>206895</c:v>
                </c:pt>
                <c:pt idx="5" formatCode="#,##0">
                  <c:v>166307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CategoryTitle>
                <c15:cat>
                  <c:numRef>
                    <c:extLst>
                      <c:ext uri="{02D57815-91ED-43cb-92C2-25804820EDAC}">
                        <c15:formulaRef>
                          <c15:sqref>Sheet2!$M$3:$R$3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2017</c:v>
                      </c:pt>
                      <c:pt idx="1">
                        <c:v>2018</c:v>
                      </c:pt>
                      <c:pt idx="2">
                        <c:v>2019</c:v>
                      </c:pt>
                      <c:pt idx="3">
                        <c:v>2020</c:v>
                      </c:pt>
                      <c:pt idx="4">
                        <c:v>2021</c:v>
                      </c:pt>
                      <c:pt idx="5">
                        <c:v>2022</c:v>
                      </c:pt>
                    </c:numCache>
                  </c:numRef>
                </c15:cat>
              </c15:filteredCategoryTitle>
            </c:ext>
            <c:ext xmlns:c16="http://schemas.microsoft.com/office/drawing/2014/chart" uri="{C3380CC4-5D6E-409C-BE32-E72D297353CC}">
              <c16:uniqueId val="{00000013-F1F2-4E15-8DD3-6A8C904814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33884344"/>
        <c:axId val="533885912"/>
      </c:areaChart>
      <c:catAx>
        <c:axId val="533884344"/>
        <c:scaling>
          <c:orientation val="minMax"/>
        </c:scaling>
        <c:delete val="1"/>
        <c:axPos val="b"/>
        <c:numFmt formatCode="_(* #,##0_);_(* \(#,##0\);_(* &quot;-&quot;??_);_(@_)" sourceLinked="0"/>
        <c:majorTickMark val="none"/>
        <c:minorTickMark val="none"/>
        <c:tickLblPos val="nextTo"/>
        <c:crossAx val="533885912"/>
        <c:crosses val="autoZero"/>
        <c:auto val="0"/>
        <c:lblAlgn val="ctr"/>
        <c:lblOffset val="100"/>
        <c:noMultiLvlLbl val="0"/>
      </c:catAx>
      <c:valAx>
        <c:axId val="533885912"/>
        <c:scaling>
          <c:orientation val="minMax"/>
        </c:scaling>
        <c:delete val="0"/>
        <c:axPos val="l"/>
        <c:majorGridlines>
          <c:spPr>
            <a:ln w="9511" cap="flat" cmpd="sng" algn="ctr">
              <a:noFill/>
              <a:round/>
            </a:ln>
            <a:effectLst/>
          </c:spPr>
        </c:majorGridlines>
        <c:numFmt formatCode="\$#,##0" sourceLinked="0"/>
        <c:majorTickMark val="none"/>
        <c:minorTickMark val="none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3884344"/>
        <c:crosses val="autoZero"/>
        <c:crossBetween val="midCat"/>
      </c:valAx>
      <c:spPr>
        <a:noFill/>
        <a:ln w="25381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/>
      </a:pPr>
      <a:endParaRPr lang="en-US"/>
    </a:p>
  </c:txPr>
  <c:externalData r:id="rId1">
    <c:autoUpdate val="0"/>
  </c:externalData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7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.17504008743280081"/>
          <c:w val="0.84240746573344993"/>
          <c:h val="0.81605058612046488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Measure J</c:v>
                </c:pt>
              </c:strCache>
            </c:strRef>
          </c:tx>
          <c:spPr>
            <a:solidFill>
              <a:srgbClr val="00CC66"/>
            </a:solidFill>
            <a:ln>
              <a:noFill/>
            </a:ln>
            <a:effectLst/>
          </c:spPr>
          <c:invertIfNegative val="0"/>
          <c:cat>
            <c:strRef>
              <c:f>Sheet1!$A$2:$A$3</c:f>
              <c:strCache>
                <c:ptCount val="2"/>
                <c:pt idx="0">
                  <c:v>FY 22 TDM Revenue</c:v>
                </c:pt>
                <c:pt idx="1">
                  <c:v>FY 23 TDM Revenue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207705</c:v>
                </c:pt>
                <c:pt idx="1">
                  <c:v>217920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73F-4664-808C-0FE82B39CE3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TFCA</c:v>
                </c:pt>
              </c:strCache>
            </c:strRef>
          </c:tx>
          <c:spPr>
            <a:solidFill>
              <a:srgbClr val="B9D64E"/>
            </a:solidFill>
            <a:ln>
              <a:noFill/>
            </a:ln>
            <a:effectLst/>
          </c:spPr>
          <c:invertIfNegative val="0"/>
          <c:cat>
            <c:strRef>
              <c:f>Sheet1!$A$2:$A$3</c:f>
              <c:strCache>
                <c:ptCount val="2"/>
                <c:pt idx="0">
                  <c:v>FY 22 TDM Revenue</c:v>
                </c:pt>
                <c:pt idx="1">
                  <c:v>FY 23 TDM Revenue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354359</c:v>
                </c:pt>
                <c:pt idx="1">
                  <c:v>307175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73F-4664-808C-0FE82B39CE3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Reallocation</c:v>
                </c:pt>
              </c:strCache>
            </c:strRef>
          </c:tx>
          <c:spPr>
            <a:solidFill>
              <a:srgbClr val="E3E818"/>
            </a:solidFill>
            <a:ln>
              <a:noFill/>
            </a:ln>
            <a:effectLst/>
          </c:spPr>
          <c:invertIfNegative val="0"/>
          <c:cat>
            <c:strRef>
              <c:f>Sheet1!$A$2:$A$3</c:f>
              <c:strCache>
                <c:ptCount val="2"/>
                <c:pt idx="0">
                  <c:v>FY 22 TDM Revenue</c:v>
                </c:pt>
                <c:pt idx="1">
                  <c:v>FY 23 TDM Revenue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0">
                  <c:v>0</c:v>
                </c:pt>
                <c:pt idx="1">
                  <c:v>252561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73F-4664-808C-0FE82B39CE38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CCTA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Sheet1!$A$2:$A$3</c:f>
              <c:strCache>
                <c:ptCount val="2"/>
                <c:pt idx="0">
                  <c:v>FY 22 TDM Revenue</c:v>
                </c:pt>
                <c:pt idx="1">
                  <c:v>FY 23 TDM Revenue</c:v>
                </c:pt>
              </c:strCache>
            </c:strRef>
          </c:cat>
          <c:val>
            <c:numRef>
              <c:f>Sheet1!$E$2:$E$3</c:f>
              <c:numCache>
                <c:formatCode>General</c:formatCode>
                <c:ptCount val="2"/>
                <c:pt idx="0">
                  <c:v>0</c:v>
                </c:pt>
                <c:pt idx="1">
                  <c:v>68000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73F-4664-808C-0FE82B39CE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5"/>
        <c:overlap val="100"/>
        <c:axId val="356392832"/>
        <c:axId val="356387008"/>
      </c:barChart>
      <c:catAx>
        <c:axId val="3563928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6387008"/>
        <c:crosses val="autoZero"/>
        <c:auto val="1"/>
        <c:lblAlgn val="ctr"/>
        <c:lblOffset val="100"/>
        <c:noMultiLvlLbl val="0"/>
      </c:catAx>
      <c:valAx>
        <c:axId val="3563870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63928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.17504008743280081"/>
          <c:w val="0.84240746573344993"/>
          <c:h val="0.81605058612046488"/>
        </c:manualLayout>
      </c:layout>
      <c:barChart>
        <c:barDir val="col"/>
        <c:grouping val="stack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99513792"/>
        <c:axId val="199514208"/>
      </c:barChart>
      <c:catAx>
        <c:axId val="199513792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9514208"/>
        <c:auto val="1"/>
        <c:lblAlgn val="ctr"/>
        <c:lblOffset val="100"/>
        <c:noMultiLvlLbl val="0"/>
      </c:catAx>
      <c:valAx>
        <c:axId val="1995142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9513792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558106694161789"/>
          <c:y val="4.7801371420914091E-2"/>
          <c:w val="0.85723448177623995"/>
          <c:h val="0.8829632953597731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2006 Program Commitments</c:v>
                </c:pt>
              </c:strCache>
            </c:strRef>
          </c:tx>
          <c:spPr>
            <a:solidFill>
              <a:srgbClr val="B2B2B2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1"/>
                <c:pt idx="0">
                  <c:v>End of FY21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3200000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A9-473D-95B4-F6144A7C5B2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2019 Program</c:v>
                </c:pt>
              </c:strCache>
            </c:strRef>
          </c:tx>
          <c:spPr>
            <a:solidFill>
              <a:srgbClr val="CACBCB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1"/>
                <c:pt idx="0">
                  <c:v>End of FY21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3748980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2A9-473D-95B4-F6144A7C5B2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Uncommitted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1"/>
                <c:pt idx="0">
                  <c:v>End of FY21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807319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2A9-473D-95B4-F6144A7C5B24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rgbClr val="BCDE14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1"/>
                <c:pt idx="0">
                  <c:v>End of FY21</c:v>
                </c:pt>
              </c:strCache>
            </c:strRef>
          </c:cat>
          <c:val>
            <c:numRef>
              <c:f>Sheet1!$E$2:$E$4</c:f>
              <c:numCache>
                <c:formatCode>General</c:formatCode>
                <c:ptCount val="3"/>
              </c:numCache>
            </c:numRef>
          </c:val>
          <c:extLst>
            <c:ext xmlns:c16="http://schemas.microsoft.com/office/drawing/2014/chart" uri="{C3380CC4-5D6E-409C-BE32-E72D297353CC}">
              <c16:uniqueId val="{00000004-A2A9-473D-95B4-F6144A7C5B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100"/>
        <c:axId val="191794672"/>
        <c:axId val="191798000"/>
      </c:barChart>
      <c:catAx>
        <c:axId val="191794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1798000"/>
        <c:crosses val="autoZero"/>
        <c:auto val="1"/>
        <c:lblAlgn val="ctr"/>
        <c:lblOffset val="100"/>
        <c:noMultiLvlLbl val="0"/>
      </c:catAx>
      <c:valAx>
        <c:axId val="1917980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17946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.17504008743280081"/>
          <c:w val="0.84240746573344993"/>
          <c:h val="0.81605058612046488"/>
        </c:manualLayout>
      </c:layout>
      <c:barChart>
        <c:barDir val="col"/>
        <c:grouping val="stack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99513792"/>
        <c:axId val="199514208"/>
      </c:barChart>
      <c:catAx>
        <c:axId val="199513792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9514208"/>
        <c:auto val="1"/>
        <c:lblAlgn val="ctr"/>
        <c:lblOffset val="100"/>
        <c:noMultiLvlLbl val="0"/>
      </c:catAx>
      <c:valAx>
        <c:axId val="1995142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9513792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558106694161789"/>
          <c:y val="4.7801371420914091E-2"/>
          <c:w val="0.85723448177623995"/>
          <c:h val="0.8829632953597731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2006 Program Commitments</c:v>
                </c:pt>
              </c:strCache>
            </c:strRef>
          </c:tx>
          <c:spPr>
            <a:solidFill>
              <a:srgbClr val="B2B2B2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2"/>
                <c:pt idx="0">
                  <c:v>End of FY21</c:v>
                </c:pt>
                <c:pt idx="1">
                  <c:v>FY22 Forecast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3200000</c:v>
                </c:pt>
                <c:pt idx="1">
                  <c:v>3076556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A9-473D-95B4-F6144A7C5B2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2019 Program</c:v>
                </c:pt>
              </c:strCache>
            </c:strRef>
          </c:tx>
          <c:spPr>
            <a:solidFill>
              <a:srgbClr val="CACBCB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2"/>
                <c:pt idx="0">
                  <c:v>End of FY21</c:v>
                </c:pt>
                <c:pt idx="1">
                  <c:v>FY22 Forecast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3748980</c:v>
                </c:pt>
                <c:pt idx="1">
                  <c:v>3748980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2A9-473D-95B4-F6144A7C5B2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Uncommitted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2"/>
                <c:pt idx="0">
                  <c:v>End of FY21</c:v>
                </c:pt>
                <c:pt idx="1">
                  <c:v>FY22 Forecast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807319</c:v>
                </c:pt>
                <c:pt idx="1">
                  <c:v>807319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2A9-473D-95B4-F6144A7C5B24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rgbClr val="BCDE14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2"/>
                <c:pt idx="0">
                  <c:v>End of FY21</c:v>
                </c:pt>
                <c:pt idx="1">
                  <c:v>FY22 Forecast</c:v>
                </c:pt>
              </c:strCache>
            </c:strRef>
          </c:cat>
          <c:val>
            <c:numRef>
              <c:f>Sheet1!$E$2:$E$4</c:f>
              <c:numCache>
                <c:formatCode>General</c:formatCode>
                <c:ptCount val="3"/>
                <c:pt idx="1">
                  <c:v>710500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2A9-473D-95B4-F6144A7C5B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100"/>
        <c:axId val="191794672"/>
        <c:axId val="191798000"/>
      </c:barChart>
      <c:catAx>
        <c:axId val="191794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1798000"/>
        <c:crosses val="autoZero"/>
        <c:auto val="1"/>
        <c:lblAlgn val="ctr"/>
        <c:lblOffset val="100"/>
        <c:noMultiLvlLbl val="0"/>
      </c:catAx>
      <c:valAx>
        <c:axId val="1917980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17946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.17504008743280081"/>
          <c:w val="0.84240746573344993"/>
          <c:h val="0.81605058612046488"/>
        </c:manualLayout>
      </c:layout>
      <c:barChart>
        <c:barDir val="col"/>
        <c:grouping val="stack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99513792"/>
        <c:axId val="199514208"/>
      </c:barChart>
      <c:catAx>
        <c:axId val="199513792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9514208"/>
        <c:auto val="1"/>
        <c:lblAlgn val="ctr"/>
        <c:lblOffset val="100"/>
        <c:noMultiLvlLbl val="0"/>
      </c:catAx>
      <c:valAx>
        <c:axId val="1995142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9513792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558106694161789"/>
          <c:y val="4.7801371420914091E-2"/>
          <c:w val="0.85723448177623995"/>
          <c:h val="0.8829632953597731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2006 Program Commitments</c:v>
                </c:pt>
              </c:strCache>
            </c:strRef>
          </c:tx>
          <c:spPr>
            <a:solidFill>
              <a:srgbClr val="B2B2B2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End of FY21</c:v>
                </c:pt>
                <c:pt idx="1">
                  <c:v>FY22 Forecast</c:v>
                </c:pt>
                <c:pt idx="2">
                  <c:v>FY23 Budget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3200000</c:v>
                </c:pt>
                <c:pt idx="1">
                  <c:v>3076556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A9-473D-95B4-F6144A7C5B2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2019 Program</c:v>
                </c:pt>
              </c:strCache>
            </c:strRef>
          </c:tx>
          <c:spPr>
            <a:solidFill>
              <a:srgbClr val="CACBCB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End of FY21</c:v>
                </c:pt>
                <c:pt idx="1">
                  <c:v>FY22 Forecast</c:v>
                </c:pt>
                <c:pt idx="2">
                  <c:v>FY23 Budget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3748980</c:v>
                </c:pt>
                <c:pt idx="1">
                  <c:v>3748980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2A9-473D-95B4-F6144A7C5B2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Uncommitted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End of FY21</c:v>
                </c:pt>
                <c:pt idx="1">
                  <c:v>FY22 Forecast</c:v>
                </c:pt>
                <c:pt idx="2">
                  <c:v>FY23 Budget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807319</c:v>
                </c:pt>
                <c:pt idx="1">
                  <c:v>807319</c:v>
                </c:pt>
                <c:pt idx="2">
                  <c:v>1517000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2A9-473D-95B4-F6144A7C5B24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rgbClr val="BCDE14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End of FY21</c:v>
                </c:pt>
                <c:pt idx="1">
                  <c:v>FY22 Forecast</c:v>
                </c:pt>
                <c:pt idx="2">
                  <c:v>FY23 Budget</c:v>
                </c:pt>
              </c:strCache>
            </c:strRef>
          </c:cat>
          <c:val>
            <c:numRef>
              <c:f>Sheet1!$E$2:$E$4</c:f>
              <c:numCache>
                <c:formatCode>General</c:formatCode>
                <c:ptCount val="3"/>
                <c:pt idx="1">
                  <c:v>710500</c:v>
                </c:pt>
                <c:pt idx="2">
                  <c:v>3788000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2A9-473D-95B4-F6144A7C5B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100"/>
        <c:axId val="191794672"/>
        <c:axId val="191798000"/>
      </c:barChart>
      <c:catAx>
        <c:axId val="191794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1798000"/>
        <c:crosses val="autoZero"/>
        <c:auto val="1"/>
        <c:lblAlgn val="ctr"/>
        <c:lblOffset val="100"/>
        <c:noMultiLvlLbl val="0"/>
      </c:catAx>
      <c:valAx>
        <c:axId val="1917980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17946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8176095987503417E-2"/>
          <c:y val="2.6374676951700777E-2"/>
          <c:w val="0.87147358436631062"/>
          <c:h val="0.89770732682034615"/>
        </c:manualLayout>
      </c:layout>
      <c:areaChart>
        <c:grouping val="standard"/>
        <c:varyColors val="0"/>
        <c:ser>
          <c:idx val="0"/>
          <c:order val="0"/>
          <c:spPr>
            <a:solidFill>
              <a:srgbClr val="92D050"/>
            </a:solidFill>
            <a:ln w="50722" cap="rnd">
              <a:solidFill>
                <a:srgbClr val="258F39"/>
              </a:solidFill>
              <a:round/>
            </a:ln>
            <a:effectLst/>
          </c:spPr>
          <c:dPt>
            <c:idx val="7"/>
            <c:bubble3D val="0"/>
            <c:spPr>
              <a:solidFill>
                <a:srgbClr val="92D050"/>
              </a:solidFill>
              <a:ln w="50722" cap="rnd">
                <a:solidFill>
                  <a:srgbClr val="258F39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3825-4DDA-AA7F-C76B31E12AAF}"/>
              </c:ext>
            </c:extLst>
          </c:dPt>
          <c:dPt>
            <c:idx val="8"/>
            <c:bubble3D val="0"/>
            <c:spPr>
              <a:solidFill>
                <a:srgbClr val="92D050"/>
              </a:solidFill>
              <a:ln w="50722" cap="rnd">
                <a:solidFill>
                  <a:srgbClr val="258F39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3825-4DDA-AA7F-C76B31E12AAF}"/>
              </c:ext>
            </c:extLst>
          </c:dPt>
          <c:dPt>
            <c:idx val="9"/>
            <c:bubble3D val="0"/>
            <c:spPr>
              <a:solidFill>
                <a:srgbClr val="92D050"/>
              </a:solidFill>
              <a:ln w="50722" cap="rnd">
                <a:solidFill>
                  <a:srgbClr val="258F39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3825-4DDA-AA7F-C76B31E12AAF}"/>
              </c:ext>
            </c:extLst>
          </c:dPt>
          <c:dPt>
            <c:idx val="10"/>
            <c:bubble3D val="0"/>
            <c:spPr>
              <a:solidFill>
                <a:srgbClr val="92D050"/>
              </a:solidFill>
              <a:ln w="50722" cap="rnd">
                <a:solidFill>
                  <a:srgbClr val="258F39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3825-4DDA-AA7F-C76B31E12AAF}"/>
              </c:ext>
            </c:extLst>
          </c:dPt>
          <c:dPt>
            <c:idx val="11"/>
            <c:bubble3D val="0"/>
            <c:spPr>
              <a:solidFill>
                <a:srgbClr val="92D050"/>
              </a:solidFill>
              <a:ln w="50722" cap="rnd">
                <a:solidFill>
                  <a:srgbClr val="258F39"/>
                </a:solidFill>
                <a:prstDash val="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3825-4DDA-AA7F-C76B31E12AAF}"/>
              </c:ext>
            </c:extLst>
          </c:dPt>
          <c:dPt>
            <c:idx val="12"/>
            <c:bubble3D val="0"/>
            <c:spPr>
              <a:solidFill>
                <a:srgbClr val="92D050"/>
              </a:solidFill>
              <a:ln w="50722" cap="rnd">
                <a:solidFill>
                  <a:srgbClr val="258F39"/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B-2FF4-4D09-8692-FCFCF6FCD894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3825-4DDA-AA7F-C76B31E12AAF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825-4DDA-AA7F-C76B31E12AAF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3825-4DDA-AA7F-C76B31E12AAF}"/>
                </c:ext>
              </c:extLst>
            </c:dLbl>
            <c:dLbl>
              <c:idx val="3"/>
              <c:layout>
                <c:manualLayout>
                  <c:x val="-0.47208333717701539"/>
                  <c:y val="-0.33485407402774986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2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200" dirty="0"/>
                      <a:t>$51,070</a:t>
                    </a:r>
                    <a:r>
                      <a:rPr lang="en-US" sz="1200" baseline="0" dirty="0"/>
                      <a:t> above</a:t>
                    </a:r>
                    <a:endParaRPr lang="en-US" sz="1200" dirty="0"/>
                  </a:p>
                </c:rich>
              </c:tx>
              <c:spPr>
                <a:noFill/>
                <a:ln w="25381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>
                    <c:manualLayout>
                      <c:w val="0.10203092472840543"/>
                      <c:h val="0.10705609111720235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D-3825-4DDA-AA7F-C76B31E12AAF}"/>
                </c:ext>
              </c:extLst>
            </c:dLbl>
            <c:dLbl>
              <c:idx val="4"/>
              <c:layout>
                <c:manualLayout>
                  <c:x val="-0.51796127003455217"/>
                  <c:y val="-0.22959945797780798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2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200" dirty="0"/>
                      <a:t>$6,297</a:t>
                    </a:r>
                    <a:r>
                      <a:rPr lang="en-US" sz="1200" baseline="0" dirty="0"/>
                      <a:t> above</a:t>
                    </a:r>
                    <a:endParaRPr lang="en-US" sz="1200" dirty="0"/>
                  </a:p>
                </c:rich>
              </c:tx>
              <c:spPr>
                <a:noFill/>
                <a:ln w="25381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7288866544283833E-2"/>
                      <c:h val="0.1125524835146097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E-3825-4DDA-AA7F-C76B31E12AAF}"/>
                </c:ext>
              </c:extLst>
            </c:dLbl>
            <c:dLbl>
              <c:idx val="5"/>
              <c:layout>
                <c:manualLayout>
                  <c:x val="-0.53659774688482376"/>
                  <c:y val="-0.3770295807615879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2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200" dirty="0"/>
                      <a:t>$45,200 above</a:t>
                    </a:r>
                  </a:p>
                </c:rich>
              </c:tx>
              <c:spPr>
                <a:noFill/>
                <a:ln w="25381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>
                    <c:manualLayout>
                      <c:w val="0.10203092472840543"/>
                      <c:h val="0.11530067971331337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F-3825-4DDA-AA7F-C76B31E12AAF}"/>
                </c:ext>
              </c:extLst>
            </c:dLbl>
            <c:dLbl>
              <c:idx val="6"/>
              <c:layout>
                <c:manualLayout>
                  <c:x val="-3.0124217554454723E-2"/>
                  <c:y val="-0.24085278042799585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$347,400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0-3825-4DDA-AA7F-C76B31E12AAF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825-4DDA-AA7F-C76B31E12AAF}"/>
                </c:ext>
              </c:extLst>
            </c:dLbl>
            <c:dLbl>
              <c:idx val="8"/>
              <c:layout>
                <c:manualLayout>
                  <c:x val="-4.4228993252544264E-2"/>
                  <c:y val="-6.1084827728131119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$146,297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3825-4DDA-AA7F-C76B31E12AAF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825-4DDA-AA7F-C76B31E12AAF}"/>
                </c:ext>
              </c:extLst>
            </c:dLbl>
            <c:dLbl>
              <c:idx val="10"/>
              <c:layout>
                <c:manualLayout>
                  <c:x val="-0.13815589871949013"/>
                  <c:y val="4.6375269869619803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$185,297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3825-4DDA-AA7F-C76B31E12AAF}"/>
                </c:ext>
              </c:extLst>
            </c:dLbl>
            <c:dLbl>
              <c:idx val="11"/>
              <c:layout>
                <c:manualLayout>
                  <c:x val="-2.6835691304156199E-2"/>
                  <c:y val="-3.383721979488935E-2"/>
                </c:manualLayout>
              </c:layout>
              <c:tx>
                <c:rich>
                  <a:bodyPr/>
                  <a:lstStyle/>
                  <a:p>
                    <a:r>
                      <a:rPr lang="en-US" i="1" dirty="0"/>
                      <a:t>$206,895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3825-4DDA-AA7F-C76B31E12AAF}"/>
                </c:ext>
              </c:extLst>
            </c:dLbl>
            <c:dLbl>
              <c:idx val="12"/>
              <c:layout>
                <c:manualLayout>
                  <c:x val="0"/>
                  <c:y val="3.1666144797913451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2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200" i="1" dirty="0"/>
                      <a:t>$174,298</a:t>
                    </a:r>
                  </a:p>
                  <a:p>
                    <a:pPr>
                      <a:defRPr sz="12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endParaRPr lang="en-US" sz="1200" dirty="0"/>
                  </a:p>
                </c:rich>
              </c:tx>
              <c:spPr>
                <a:noFill/>
                <a:ln w="25381">
                  <a:noFill/>
                </a:ln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059902503723246"/>
                      <c:h val="6.0212978713597494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B-2FF4-4D09-8692-FCFCF6FCD894}"/>
                </c:ext>
              </c:extLst>
            </c:dLbl>
            <c:spPr>
              <a:noFill/>
              <a:ln w="25381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Sheet2!$M$3:$R$3</c:f>
              <c:numCache>
                <c:formatCode>General</c:formatCode>
                <c:ptCount val="6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</c:numCache>
            </c:numRef>
          </c:cat>
          <c:val>
            <c:numRef>
              <c:f>Sheet2!$M$10:$R$10</c:f>
              <c:numCache>
                <c:formatCode>_(* #,##0_);_(* \(#,##0\);_(* "-"??_);_(@_)</c:formatCode>
                <c:ptCount val="6"/>
                <c:pt idx="0">
                  <c:v>191070</c:v>
                </c:pt>
                <c:pt idx="1">
                  <c:v>146297</c:v>
                </c:pt>
                <c:pt idx="2">
                  <c:v>185200</c:v>
                </c:pt>
                <c:pt idx="3">
                  <c:v>219858</c:v>
                </c:pt>
                <c:pt idx="4">
                  <c:v>206895</c:v>
                </c:pt>
                <c:pt idx="5">
                  <c:v>183713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3825-4DDA-AA7F-C76B31E12AAF}"/>
            </c:ext>
          </c:extLst>
        </c:ser>
        <c:ser>
          <c:idx val="1"/>
          <c:order val="1"/>
          <c:spPr>
            <a:pattFill prst="dkUpDiag">
              <a:fgClr>
                <a:srgbClr val="92D050"/>
              </a:fgClr>
              <a:bgClr>
                <a:schemeClr val="bg1"/>
              </a:bgClr>
            </a:pattFill>
            <a:ln>
              <a:noFill/>
              <a:prstDash val="sysDash"/>
            </a:ln>
          </c:spPr>
          <c:cat>
            <c:numRef>
              <c:f>Sheet2!$M$3:$R$3</c:f>
              <c:numCache>
                <c:formatCode>General</c:formatCode>
                <c:ptCount val="6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</c:numCache>
            </c:numRef>
          </c:cat>
          <c:val>
            <c:numRef>
              <c:f>Sheet2!$M$11:$R$11</c:f>
              <c:numCache>
                <c:formatCode>General</c:formatCode>
                <c:ptCount val="6"/>
                <c:pt idx="4" formatCode="#,##0">
                  <c:v>206895</c:v>
                </c:pt>
                <c:pt idx="5" formatCode="#,##0">
                  <c:v>166307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3-F1F2-4E15-8DD3-6A8C904814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33884344"/>
        <c:axId val="533885912"/>
      </c:areaChart>
      <c:catAx>
        <c:axId val="533884344"/>
        <c:scaling>
          <c:orientation val="minMax"/>
        </c:scaling>
        <c:delete val="1"/>
        <c:axPos val="b"/>
        <c:numFmt formatCode="_(* #,##0_);_(* \(#,##0\);_(* &quot;-&quot;??_);_(@_)" sourceLinked="0"/>
        <c:majorTickMark val="none"/>
        <c:minorTickMark val="none"/>
        <c:tickLblPos val="nextTo"/>
        <c:crossAx val="533885912"/>
        <c:crosses val="autoZero"/>
        <c:auto val="0"/>
        <c:lblAlgn val="ctr"/>
        <c:lblOffset val="100"/>
        <c:noMultiLvlLbl val="0"/>
      </c:catAx>
      <c:valAx>
        <c:axId val="533885912"/>
        <c:scaling>
          <c:orientation val="minMax"/>
        </c:scaling>
        <c:delete val="0"/>
        <c:axPos val="l"/>
        <c:majorGridlines>
          <c:spPr>
            <a:ln w="9511" cap="flat" cmpd="sng" algn="ctr">
              <a:noFill/>
              <a:round/>
            </a:ln>
            <a:effectLst/>
          </c:spPr>
        </c:majorGridlines>
        <c:numFmt formatCode="\$#,##0" sourceLinked="0"/>
        <c:majorTickMark val="none"/>
        <c:minorTickMark val="none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3884344"/>
        <c:crosses val="autoZero"/>
        <c:crossBetween val="midCat"/>
      </c:valAx>
      <c:spPr>
        <a:noFill/>
        <a:ln w="25381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/>
      </a:pPr>
      <a:endParaRPr lang="en-US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7881743745421894E-2"/>
          <c:y val="0.11635239673988121"/>
          <c:w val="0.90668318098184819"/>
          <c:h val="0.847046783625731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UAL%%%</c:v>
                </c:pt>
              </c:strCache>
            </c:strRef>
          </c:tx>
          <c:spPr>
            <a:solidFill>
              <a:schemeClr val="bg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B847-4C1A-8B34-D4FD4E28F378}"/>
              </c:ext>
            </c:extLst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B847-4C1A-8B34-D4FD4E28F378}"/>
              </c:ext>
            </c:extLst>
          </c:dPt>
          <c:cat>
            <c:strRef>
              <c:f>Sheet1!$A$2</c:f>
              <c:strCache>
                <c:ptCount val="1"/>
                <c:pt idx="0">
                  <c:v>Expenses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-7400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847-4C1A-8B34-D4FD4E28F37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B847-4C1A-8B34-D4FD4E28F378}"/>
              </c:ext>
            </c:extLst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B847-4C1A-8B34-D4FD4E28F378}"/>
              </c:ext>
            </c:extLst>
          </c:dPt>
          <c:cat>
            <c:strRef>
              <c:f>Sheet1!$A$2</c:f>
              <c:strCache>
                <c:ptCount val="1"/>
                <c:pt idx="0">
                  <c:v>Expenses</c:v>
                </c:pt>
              </c:strCache>
            </c:strRef>
          </c:cat>
          <c:val>
            <c:numRef>
              <c:f>Sheet1!$C$2</c:f>
              <c:numCache>
                <c:formatCode>#,##0</c:formatCode>
                <c:ptCount val="1"/>
                <c:pt idx="0">
                  <c:v>-6328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847-4C1A-8B34-D4FD4E28F37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B847-4C1A-8B34-D4FD4E28F378}"/>
              </c:ext>
            </c:extLst>
          </c:dPt>
          <c:cat>
            <c:strRef>
              <c:f>Sheet1!$A$2</c:f>
              <c:strCache>
                <c:ptCount val="1"/>
                <c:pt idx="0">
                  <c:v>Expenses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-3815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847-4C1A-8B34-D4FD4E28F378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Expenses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-3652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847-4C1A-8B34-D4FD4E28F378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Series 5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Expenses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5165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E21-4C67-9C2E-85C3FAF41B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-27"/>
        <c:axId val="1959652704"/>
        <c:axId val="1959654784"/>
      </c:barChart>
      <c:catAx>
        <c:axId val="1959652704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low"/>
        <c:crossAx val="1959654784"/>
        <c:crosses val="autoZero"/>
        <c:auto val="1"/>
        <c:lblAlgn val="ctr"/>
        <c:lblOffset val="1000"/>
        <c:noMultiLvlLbl val="0"/>
      </c:catAx>
      <c:valAx>
        <c:axId val="19596547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596527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7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.17504008743280081"/>
          <c:w val="0.84240746573344993"/>
          <c:h val="0.81605058612046488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aseline="0" dirty="0"/>
              <a:t> </a:t>
            </a:r>
            <a:r>
              <a:rPr lang="en-US" baseline="0" dirty="0" err="1"/>
              <a:t>Appox</a:t>
            </a:r>
            <a:r>
              <a:rPr lang="en-US" baseline="0" dirty="0"/>
              <a:t>. </a:t>
            </a:r>
            <a:r>
              <a:rPr lang="en-US" dirty="0"/>
              <a:t>Change in Expenses</a:t>
            </a:r>
            <a:r>
              <a:rPr lang="en-US" baseline="0" dirty="0"/>
              <a:t> and Revenues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1375839526921789E-2"/>
          <c:y val="0.11907262325008959"/>
          <c:w val="0.92211827894113241"/>
          <c:h val="0.847046783625731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bg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B847-4C1A-8B34-D4FD4E28F378}"/>
              </c:ext>
            </c:extLst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B847-4C1A-8B34-D4FD4E28F378}"/>
              </c:ext>
            </c:extLst>
          </c:dPt>
          <c:cat>
            <c:strRef>
              <c:f>Sheet1!$A$2</c:f>
              <c:strCache>
                <c:ptCount val="1"/>
                <c:pt idx="0">
                  <c:v>Expenses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16000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847-4C1A-8B34-D4FD4E28F37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B847-4C1A-8B34-D4FD4E28F378}"/>
              </c:ext>
            </c:extLst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B847-4C1A-8B34-D4FD4E28F378}"/>
              </c:ext>
            </c:extLst>
          </c:dPt>
          <c:cat>
            <c:strRef>
              <c:f>Sheet1!$A$2</c:f>
              <c:strCache>
                <c:ptCount val="1"/>
                <c:pt idx="0">
                  <c:v>Expenses</c:v>
                </c:pt>
              </c:strCache>
            </c:strRef>
          </c:cat>
          <c:val>
            <c:numRef>
              <c:f>Sheet1!$C$2</c:f>
              <c:numCache>
                <c:formatCode>#,##0</c:formatCode>
                <c:ptCount val="1"/>
                <c:pt idx="0">
                  <c:v>13000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847-4C1A-8B34-D4FD4E28F37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B847-4C1A-8B34-D4FD4E28F378}"/>
              </c:ext>
            </c:extLst>
          </c:dPt>
          <c:cat>
            <c:strRef>
              <c:f>Sheet1!$A$2</c:f>
              <c:strCache>
                <c:ptCount val="1"/>
                <c:pt idx="0">
                  <c:v>Expenses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6000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847-4C1A-8B34-D4FD4E28F378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Expenses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5000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847-4C1A-8B34-D4FD4E28F378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Series 5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E-87FD-4F46-A172-CE547A1D3C39}"/>
              </c:ext>
            </c:extLst>
          </c:dPt>
          <c:cat>
            <c:strRef>
              <c:f>Sheet1!$A$2</c:f>
              <c:strCache>
                <c:ptCount val="1"/>
                <c:pt idx="0">
                  <c:v>Expenses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4000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87FD-4F46-A172-CE547A1D3C39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Expenses</c:v>
                </c:pt>
              </c:strCache>
            </c:strRef>
          </c:cat>
          <c:val>
            <c:numRef>
              <c:f>Sheet1!$G$2</c:f>
              <c:numCache>
                <c:formatCode>General</c:formatCode>
                <c:ptCount val="1"/>
                <c:pt idx="0">
                  <c:v>-1411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87FD-4F46-A172-CE547A1D3C39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Expenses</c:v>
                </c:pt>
              </c:strCache>
            </c:strRef>
          </c:cat>
          <c:val>
            <c:numRef>
              <c:f>Sheet1!$H$2</c:f>
              <c:numCache>
                <c:formatCode>General</c:formatCode>
                <c:ptCount val="1"/>
                <c:pt idx="0">
                  <c:v>10000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87FD-4F46-A172-CE547A1D3C39}"/>
            </c:ext>
          </c:extLst>
        </c:ser>
        <c:ser>
          <c:idx val="7"/>
          <c:order val="7"/>
          <c:tx>
            <c:strRef>
              <c:f>Sheet1!$I$1</c:f>
              <c:strCache>
                <c:ptCount val="1"/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Expenses</c:v>
                </c:pt>
              </c:strCache>
            </c:strRef>
          </c:cat>
          <c:val>
            <c:numRef>
              <c:f>Sheet1!$I$2</c:f>
              <c:numCache>
                <c:formatCode>General</c:formatCode>
                <c:ptCount val="1"/>
                <c:pt idx="0">
                  <c:v>15000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87FD-4F46-A172-CE547A1D3C39}"/>
            </c:ext>
          </c:extLst>
        </c:ser>
        <c:ser>
          <c:idx val="8"/>
          <c:order val="8"/>
          <c:tx>
            <c:strRef>
              <c:f>Sheet1!$J$1</c:f>
              <c:strCache>
                <c:ptCount val="1"/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Expenses</c:v>
                </c:pt>
              </c:strCache>
            </c:strRef>
          </c:cat>
          <c:val>
            <c:numRef>
              <c:f>Sheet1!$J$2</c:f>
              <c:numCache>
                <c:formatCode>General</c:formatCode>
                <c:ptCount val="1"/>
                <c:pt idx="0">
                  <c:v>24585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87FD-4F46-A172-CE547A1D3C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5"/>
        <c:overlap val="-27"/>
        <c:axId val="1959652704"/>
        <c:axId val="1959654784"/>
      </c:barChart>
      <c:catAx>
        <c:axId val="1959652704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low"/>
        <c:crossAx val="1959654784"/>
        <c:crosses val="autoZero"/>
        <c:auto val="1"/>
        <c:lblAlgn val="ctr"/>
        <c:lblOffset val="1000"/>
        <c:noMultiLvlLbl val="0"/>
      </c:catAx>
      <c:valAx>
        <c:axId val="19596547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596527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aseline="0" dirty="0"/>
              <a:t> </a:t>
            </a:r>
            <a:r>
              <a:rPr lang="en-US" baseline="0" dirty="0" err="1"/>
              <a:t>Appox</a:t>
            </a:r>
            <a:r>
              <a:rPr lang="en-US" baseline="0" dirty="0"/>
              <a:t>. </a:t>
            </a:r>
            <a:r>
              <a:rPr lang="en-US" dirty="0"/>
              <a:t>Change in Expenses</a:t>
            </a:r>
            <a:r>
              <a:rPr lang="en-US" baseline="0" dirty="0"/>
              <a:t> and Revenues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1375839526921789E-2"/>
          <c:y val="0.11907262325008959"/>
          <c:w val="0.92211827894113241"/>
          <c:h val="0.847046783625731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bg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B847-4C1A-8B34-D4FD4E28F378}"/>
              </c:ext>
            </c:extLst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B847-4C1A-8B34-D4FD4E28F378}"/>
              </c:ext>
            </c:extLst>
          </c:dPt>
          <c:cat>
            <c:strRef>
              <c:f>Sheet1!$A$2</c:f>
              <c:strCache>
                <c:ptCount val="1"/>
                <c:pt idx="0">
                  <c:v>Expenses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16000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847-4C1A-8B34-D4FD4E28F37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B847-4C1A-8B34-D4FD4E28F378}"/>
              </c:ext>
            </c:extLst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B847-4C1A-8B34-D4FD4E28F378}"/>
              </c:ext>
            </c:extLst>
          </c:dPt>
          <c:cat>
            <c:strRef>
              <c:f>Sheet1!$A$2</c:f>
              <c:strCache>
                <c:ptCount val="1"/>
                <c:pt idx="0">
                  <c:v>Expenses</c:v>
                </c:pt>
              </c:strCache>
            </c:strRef>
          </c:cat>
          <c:val>
            <c:numRef>
              <c:f>Sheet1!$C$2</c:f>
              <c:numCache>
                <c:formatCode>#,##0</c:formatCode>
                <c:ptCount val="1"/>
                <c:pt idx="0">
                  <c:v>13000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847-4C1A-8B34-D4FD4E28F37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B847-4C1A-8B34-D4FD4E28F378}"/>
              </c:ext>
            </c:extLst>
          </c:dPt>
          <c:cat>
            <c:strRef>
              <c:f>Sheet1!$A$2</c:f>
              <c:strCache>
                <c:ptCount val="1"/>
                <c:pt idx="0">
                  <c:v>Expenses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6000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847-4C1A-8B34-D4FD4E28F378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Expenses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5000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847-4C1A-8B34-D4FD4E28F378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Series 5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E-87FD-4F46-A172-CE547A1D3C39}"/>
              </c:ext>
            </c:extLst>
          </c:dPt>
          <c:cat>
            <c:strRef>
              <c:f>Sheet1!$A$2</c:f>
              <c:strCache>
                <c:ptCount val="1"/>
                <c:pt idx="0">
                  <c:v>Expenses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4000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87FD-4F46-A172-CE547A1D3C39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Expenses</c:v>
                </c:pt>
              </c:strCache>
            </c:strRef>
          </c:cat>
          <c:val>
            <c:numRef>
              <c:f>Sheet1!$G$2</c:f>
              <c:numCache>
                <c:formatCode>General</c:formatCode>
                <c:ptCount val="1"/>
                <c:pt idx="0">
                  <c:v>-1411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87FD-4F46-A172-CE547A1D3C39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Expenses</c:v>
                </c:pt>
              </c:strCache>
            </c:strRef>
          </c:cat>
          <c:val>
            <c:numRef>
              <c:f>Sheet1!$H$2</c:f>
              <c:numCache>
                <c:formatCode>General</c:formatCode>
                <c:ptCount val="1"/>
                <c:pt idx="0">
                  <c:v>10000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87FD-4F46-A172-CE547A1D3C39}"/>
            </c:ext>
          </c:extLst>
        </c:ser>
        <c:ser>
          <c:idx val="7"/>
          <c:order val="7"/>
          <c:tx>
            <c:strRef>
              <c:f>Sheet1!$I$1</c:f>
              <c:strCache>
                <c:ptCount val="1"/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Expenses</c:v>
                </c:pt>
              </c:strCache>
            </c:strRef>
          </c:cat>
          <c:val>
            <c:numRef>
              <c:f>Sheet1!$I$2</c:f>
              <c:numCache>
                <c:formatCode>General</c:formatCode>
                <c:ptCount val="1"/>
                <c:pt idx="0">
                  <c:v>15000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87FD-4F46-A172-CE547A1D3C39}"/>
            </c:ext>
          </c:extLst>
        </c:ser>
        <c:ser>
          <c:idx val="8"/>
          <c:order val="8"/>
          <c:tx>
            <c:strRef>
              <c:f>Sheet1!$J$1</c:f>
              <c:strCache>
                <c:ptCount val="1"/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Expenses</c:v>
                </c:pt>
              </c:strCache>
            </c:strRef>
          </c:cat>
          <c:val>
            <c:numRef>
              <c:f>Sheet1!$J$2</c:f>
              <c:numCache>
                <c:formatCode>General</c:formatCode>
                <c:ptCount val="1"/>
                <c:pt idx="0">
                  <c:v>24585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87FD-4F46-A172-CE547A1D3C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5"/>
        <c:overlap val="-27"/>
        <c:axId val="1959652704"/>
        <c:axId val="1959654784"/>
      </c:barChart>
      <c:catAx>
        <c:axId val="1959652704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low"/>
        <c:crossAx val="1959654784"/>
        <c:crosses val="autoZero"/>
        <c:auto val="1"/>
        <c:lblAlgn val="ctr"/>
        <c:lblOffset val="1000"/>
        <c:noMultiLvlLbl val="0"/>
      </c:catAx>
      <c:valAx>
        <c:axId val="19596547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596527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7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.17504008743280081"/>
          <c:w val="0.84240746573344993"/>
          <c:h val="0.81605058612046488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7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.17504008743280081"/>
          <c:w val="0.84240746573344993"/>
          <c:h val="0.81605058612046488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Measure J</c:v>
                </c:pt>
              </c:strCache>
            </c:strRef>
          </c:tx>
          <c:spPr>
            <a:solidFill>
              <a:srgbClr val="00CC66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noFill/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973F-4664-808C-0FE82B39CE38}"/>
              </c:ext>
            </c:extLst>
          </c:dPt>
          <c:cat>
            <c:strRef>
              <c:f>Sheet1!$A$2:$A$3</c:f>
              <c:strCache>
                <c:ptCount val="1"/>
                <c:pt idx="0">
                  <c:v>FY 22 TDM Revenue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207705</c:v>
                </c:pt>
                <c:pt idx="1">
                  <c:v>800000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73F-4664-808C-0FE82B39CE3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TFCA</c:v>
                </c:pt>
              </c:strCache>
            </c:strRef>
          </c:tx>
          <c:spPr>
            <a:solidFill>
              <a:srgbClr val="B9D64E"/>
            </a:solidFill>
            <a:ln>
              <a:noFill/>
            </a:ln>
            <a:effectLst/>
          </c:spPr>
          <c:invertIfNegative val="0"/>
          <c:cat>
            <c:strRef>
              <c:f>Sheet1!$A$2:$A$3</c:f>
              <c:strCache>
                <c:ptCount val="1"/>
                <c:pt idx="0">
                  <c:v>FY 22 TDM Revenue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354359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73F-4664-808C-0FE82B39CE3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Reallocation</c:v>
                </c:pt>
              </c:strCache>
            </c:strRef>
          </c:tx>
          <c:spPr>
            <a:solidFill>
              <a:srgbClr val="E3E818"/>
            </a:solidFill>
            <a:ln>
              <a:noFill/>
            </a:ln>
            <a:effectLst/>
          </c:spPr>
          <c:invertIfNegative val="0"/>
          <c:cat>
            <c:strRef>
              <c:f>Sheet1!$A$2:$A$3</c:f>
              <c:strCache>
                <c:ptCount val="1"/>
                <c:pt idx="0">
                  <c:v>FY 22 TDM Revenue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0">
                  <c:v>0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73F-4664-808C-0FE82B39CE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5"/>
        <c:overlap val="100"/>
        <c:axId val="356392832"/>
        <c:axId val="356387008"/>
      </c:barChart>
      <c:catAx>
        <c:axId val="3563928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6387008"/>
        <c:crosses val="autoZero"/>
        <c:auto val="1"/>
        <c:lblAlgn val="ctr"/>
        <c:lblOffset val="100"/>
        <c:noMultiLvlLbl val="0"/>
      </c:catAx>
      <c:valAx>
        <c:axId val="3563870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63928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0.10739</cdr:x>
      <cdr:y>0.44705</cdr:y>
    </cdr:from>
    <cdr:to>
      <cdr:x>0.9763</cdr:x>
      <cdr:y>0.44705</cdr:y>
    </cdr:to>
    <cdr:cxnSp macro="">
      <cdr:nvCxnSpPr>
        <cdr:cNvPr id="3" name="Straight Connector 2">
          <a:extLst xmlns:a="http://schemas.openxmlformats.org/drawingml/2006/main">
            <a:ext uri="{FF2B5EF4-FFF2-40B4-BE49-F238E27FC236}">
              <a16:creationId xmlns:a16="http://schemas.microsoft.com/office/drawing/2014/main" id="{7F238A17-F52F-4043-8EA6-5EFE25E798AE}"/>
            </a:ext>
          </a:extLst>
        </cdr:cNvPr>
        <cdr:cNvCxnSpPr/>
      </cdr:nvCxnSpPr>
      <cdr:spPr>
        <a:xfrm xmlns:a="http://schemas.openxmlformats.org/drawingml/2006/main">
          <a:off x="838201" y="2065913"/>
          <a:ext cx="6781800" cy="0"/>
        </a:xfrm>
        <a:prstGeom xmlns:a="http://schemas.openxmlformats.org/drawingml/2006/main" prst="line">
          <a:avLst/>
        </a:prstGeom>
        <a:ln xmlns:a="http://schemas.openxmlformats.org/drawingml/2006/main" w="44450">
          <a:solidFill>
            <a:schemeClr val="bg1">
              <a:lumMod val="50000"/>
            </a:schemeClr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0.10484</cdr:x>
      <cdr:y>0.44705</cdr:y>
    </cdr:from>
    <cdr:to>
      <cdr:x>0.97263</cdr:x>
      <cdr:y>0.44705</cdr:y>
    </cdr:to>
    <cdr:cxnSp macro="">
      <cdr:nvCxnSpPr>
        <cdr:cNvPr id="3" name="Straight Connector 2">
          <a:extLst xmlns:a="http://schemas.openxmlformats.org/drawingml/2006/main">
            <a:ext uri="{FF2B5EF4-FFF2-40B4-BE49-F238E27FC236}">
              <a16:creationId xmlns:a16="http://schemas.microsoft.com/office/drawing/2014/main" id="{7F238A17-F52F-4043-8EA6-5EFE25E798AE}"/>
            </a:ext>
          </a:extLst>
        </cdr:cNvPr>
        <cdr:cNvCxnSpPr/>
      </cdr:nvCxnSpPr>
      <cdr:spPr>
        <a:xfrm xmlns:a="http://schemas.openxmlformats.org/drawingml/2006/main">
          <a:off x="818280" y="2065925"/>
          <a:ext cx="6773146" cy="0"/>
        </a:xfrm>
        <a:prstGeom xmlns:a="http://schemas.openxmlformats.org/drawingml/2006/main" prst="line">
          <a:avLst/>
        </a:prstGeom>
        <a:ln xmlns:a="http://schemas.openxmlformats.org/drawingml/2006/main" w="44450">
          <a:solidFill>
            <a:schemeClr val="bg1">
              <a:lumMod val="50000"/>
            </a:schemeClr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0.30838</cdr:x>
      <cdr:y>0.6371</cdr:y>
    </cdr:from>
    <cdr:to>
      <cdr:x>0.36084</cdr:x>
      <cdr:y>0.69643</cdr:y>
    </cdr:to>
    <cdr:sp macro="" textlink="">
      <cdr:nvSpPr>
        <cdr:cNvPr id="3" name="TextBox 22">
          <a:extLst xmlns:a="http://schemas.openxmlformats.org/drawingml/2006/main">
            <a:ext uri="{FF2B5EF4-FFF2-40B4-BE49-F238E27FC236}">
              <a16:creationId xmlns:a16="http://schemas.microsoft.com/office/drawing/2014/main" id="{BCCDF326-E80B-4A81-AD2C-84BB48976ED8}"/>
            </a:ext>
          </a:extLst>
        </cdr:cNvPr>
        <cdr:cNvSpPr txBox="1"/>
      </cdr:nvSpPr>
      <cdr:spPr>
        <a:xfrm xmlns:a="http://schemas.openxmlformats.org/drawingml/2006/main">
          <a:off x="2583842" y="2974445"/>
          <a:ext cx="439544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200" dirty="0"/>
            <a:t>$6K</a:t>
          </a:r>
        </a:p>
      </cdr:txBody>
    </cdr:sp>
  </cdr:relSizeAnchor>
  <cdr:relSizeAnchor xmlns:cdr="http://schemas.openxmlformats.org/drawingml/2006/chartDrawing">
    <cdr:from>
      <cdr:x>0.21026</cdr:x>
      <cdr:y>0.47514</cdr:y>
    </cdr:from>
    <cdr:to>
      <cdr:x>0.27286</cdr:x>
      <cdr:y>0.53447</cdr:y>
    </cdr:to>
    <cdr:sp macro="" textlink="">
      <cdr:nvSpPr>
        <cdr:cNvPr id="4" name="TextBox 22">
          <a:extLst xmlns:a="http://schemas.openxmlformats.org/drawingml/2006/main">
            <a:ext uri="{FF2B5EF4-FFF2-40B4-BE49-F238E27FC236}">
              <a16:creationId xmlns:a16="http://schemas.microsoft.com/office/drawing/2014/main" id="{BCCDF326-E80B-4A81-AD2C-84BB48976ED8}"/>
            </a:ext>
          </a:extLst>
        </cdr:cNvPr>
        <cdr:cNvSpPr txBox="1"/>
      </cdr:nvSpPr>
      <cdr:spPr>
        <a:xfrm xmlns:a="http://schemas.openxmlformats.org/drawingml/2006/main">
          <a:off x="1761737" y="2218324"/>
          <a:ext cx="524503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200" dirty="0"/>
            <a:t>$13K</a:t>
          </a:r>
        </a:p>
      </cdr:txBody>
    </cdr:sp>
  </cdr:relSizeAnchor>
  <cdr:relSizeAnchor xmlns:cdr="http://schemas.openxmlformats.org/drawingml/2006/chartDrawing">
    <cdr:from>
      <cdr:x>0.41161</cdr:x>
      <cdr:y>0.67022</cdr:y>
    </cdr:from>
    <cdr:to>
      <cdr:x>0.46407</cdr:x>
      <cdr:y>0.72955</cdr:y>
    </cdr:to>
    <cdr:sp macro="" textlink="">
      <cdr:nvSpPr>
        <cdr:cNvPr id="5" name="TextBox 22">
          <a:extLst xmlns:a="http://schemas.openxmlformats.org/drawingml/2006/main">
            <a:ext uri="{FF2B5EF4-FFF2-40B4-BE49-F238E27FC236}">
              <a16:creationId xmlns:a16="http://schemas.microsoft.com/office/drawing/2014/main" id="{B57050C6-2799-D118-F0F9-B48E1B4D1205}"/>
            </a:ext>
          </a:extLst>
        </cdr:cNvPr>
        <cdr:cNvSpPr txBox="1"/>
      </cdr:nvSpPr>
      <cdr:spPr>
        <a:xfrm xmlns:a="http://schemas.openxmlformats.org/drawingml/2006/main">
          <a:off x="3448819" y="3129097"/>
          <a:ext cx="439544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200" dirty="0"/>
            <a:t>$5K</a:t>
          </a:r>
        </a:p>
      </cdr:txBody>
    </cdr:sp>
  </cdr:relSizeAnchor>
  <cdr:relSizeAnchor xmlns:cdr="http://schemas.openxmlformats.org/drawingml/2006/chartDrawing">
    <cdr:from>
      <cdr:x>0</cdr:x>
      <cdr:y>0</cdr:y>
    </cdr:from>
    <cdr:to>
      <cdr:x>0.04775</cdr:x>
      <cdr:y>0.0702</cdr:y>
    </cdr:to>
    <cdr:pic>
      <cdr:nvPicPr>
        <cdr:cNvPr id="6" name="chart">
          <a:extLst xmlns:a="http://schemas.openxmlformats.org/drawingml/2006/main">
            <a:ext uri="{FF2B5EF4-FFF2-40B4-BE49-F238E27FC236}">
              <a16:creationId xmlns:a16="http://schemas.microsoft.com/office/drawing/2014/main" id="{FE7236AD-1002-C41C-BDE7-27D9202C9A7A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0"/>
          <a:ext cx="451143" cy="323116"/>
        </a:xfrm>
        <a:prstGeom xmlns:a="http://schemas.openxmlformats.org/drawingml/2006/main" prst="rect">
          <a:avLst/>
        </a:prstGeom>
      </cdr:spPr>
    </cdr:pic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0.30838</cdr:x>
      <cdr:y>0.6371</cdr:y>
    </cdr:from>
    <cdr:to>
      <cdr:x>0.36084</cdr:x>
      <cdr:y>0.69643</cdr:y>
    </cdr:to>
    <cdr:sp macro="" textlink="">
      <cdr:nvSpPr>
        <cdr:cNvPr id="3" name="TextBox 22">
          <a:extLst xmlns:a="http://schemas.openxmlformats.org/drawingml/2006/main">
            <a:ext uri="{FF2B5EF4-FFF2-40B4-BE49-F238E27FC236}">
              <a16:creationId xmlns:a16="http://schemas.microsoft.com/office/drawing/2014/main" id="{BCCDF326-E80B-4A81-AD2C-84BB48976ED8}"/>
            </a:ext>
          </a:extLst>
        </cdr:cNvPr>
        <cdr:cNvSpPr txBox="1"/>
      </cdr:nvSpPr>
      <cdr:spPr>
        <a:xfrm xmlns:a="http://schemas.openxmlformats.org/drawingml/2006/main">
          <a:off x="2583842" y="2974445"/>
          <a:ext cx="439544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200" dirty="0"/>
            <a:t>$6K</a:t>
          </a:r>
        </a:p>
      </cdr:txBody>
    </cdr:sp>
  </cdr:relSizeAnchor>
  <cdr:relSizeAnchor xmlns:cdr="http://schemas.openxmlformats.org/drawingml/2006/chartDrawing">
    <cdr:from>
      <cdr:x>0.21026</cdr:x>
      <cdr:y>0.47514</cdr:y>
    </cdr:from>
    <cdr:to>
      <cdr:x>0.27286</cdr:x>
      <cdr:y>0.53447</cdr:y>
    </cdr:to>
    <cdr:sp macro="" textlink="">
      <cdr:nvSpPr>
        <cdr:cNvPr id="4" name="TextBox 22">
          <a:extLst xmlns:a="http://schemas.openxmlformats.org/drawingml/2006/main">
            <a:ext uri="{FF2B5EF4-FFF2-40B4-BE49-F238E27FC236}">
              <a16:creationId xmlns:a16="http://schemas.microsoft.com/office/drawing/2014/main" id="{BCCDF326-E80B-4A81-AD2C-84BB48976ED8}"/>
            </a:ext>
          </a:extLst>
        </cdr:cNvPr>
        <cdr:cNvSpPr txBox="1"/>
      </cdr:nvSpPr>
      <cdr:spPr>
        <a:xfrm xmlns:a="http://schemas.openxmlformats.org/drawingml/2006/main">
          <a:off x="1761737" y="2218324"/>
          <a:ext cx="524503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200" dirty="0"/>
            <a:t>$13K</a:t>
          </a:r>
        </a:p>
      </cdr:txBody>
    </cdr:sp>
  </cdr:relSizeAnchor>
  <cdr:relSizeAnchor xmlns:cdr="http://schemas.openxmlformats.org/drawingml/2006/chartDrawing">
    <cdr:from>
      <cdr:x>0.41161</cdr:x>
      <cdr:y>0.67022</cdr:y>
    </cdr:from>
    <cdr:to>
      <cdr:x>0.46407</cdr:x>
      <cdr:y>0.72955</cdr:y>
    </cdr:to>
    <cdr:sp macro="" textlink="">
      <cdr:nvSpPr>
        <cdr:cNvPr id="5" name="TextBox 22">
          <a:extLst xmlns:a="http://schemas.openxmlformats.org/drawingml/2006/main">
            <a:ext uri="{FF2B5EF4-FFF2-40B4-BE49-F238E27FC236}">
              <a16:creationId xmlns:a16="http://schemas.microsoft.com/office/drawing/2014/main" id="{B57050C6-2799-D118-F0F9-B48E1B4D1205}"/>
            </a:ext>
          </a:extLst>
        </cdr:cNvPr>
        <cdr:cNvSpPr txBox="1"/>
      </cdr:nvSpPr>
      <cdr:spPr>
        <a:xfrm xmlns:a="http://schemas.openxmlformats.org/drawingml/2006/main">
          <a:off x="3448819" y="3129097"/>
          <a:ext cx="439544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200" dirty="0"/>
            <a:t>$5K</a:t>
          </a:r>
        </a:p>
      </cdr:txBody>
    </cdr:sp>
  </cdr:relSizeAnchor>
  <cdr:relSizeAnchor xmlns:cdr="http://schemas.openxmlformats.org/drawingml/2006/chartDrawing">
    <cdr:from>
      <cdr:x>0</cdr:x>
      <cdr:y>0</cdr:y>
    </cdr:from>
    <cdr:to>
      <cdr:x>0.04775</cdr:x>
      <cdr:y>0.0702</cdr:y>
    </cdr:to>
    <cdr:pic>
      <cdr:nvPicPr>
        <cdr:cNvPr id="6" name="chart">
          <a:extLst xmlns:a="http://schemas.openxmlformats.org/drawingml/2006/main">
            <a:ext uri="{FF2B5EF4-FFF2-40B4-BE49-F238E27FC236}">
              <a16:creationId xmlns:a16="http://schemas.microsoft.com/office/drawing/2014/main" id="{FE7236AD-1002-C41C-BDE7-27D9202C9A7A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0"/>
          <a:ext cx="451143" cy="323116"/>
        </a:xfrm>
        <a:prstGeom xmlns:a="http://schemas.openxmlformats.org/drawingml/2006/main" prst="rect">
          <a:avLst/>
        </a:prstGeom>
      </cdr:spPr>
    </cdr:pic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0.2409</cdr:x>
      <cdr:y>0.77049</cdr:y>
    </cdr:from>
    <cdr:to>
      <cdr:x>0.40498</cdr:x>
      <cdr:y>0.85246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597FA72D-3594-BFA2-646F-61757A54D58F}"/>
            </a:ext>
          </a:extLst>
        </cdr:cNvPr>
        <cdr:cNvSpPr txBox="1"/>
      </cdr:nvSpPr>
      <cdr:spPr>
        <a:xfrm xmlns:a="http://schemas.openxmlformats.org/drawingml/2006/main">
          <a:off x="1901825" y="3581400"/>
          <a:ext cx="1295400" cy="3810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n-US" sz="1300" dirty="0"/>
            <a:t>Measure</a:t>
          </a:r>
          <a:r>
            <a:rPr lang="en-US" sz="1100" dirty="0"/>
            <a:t> J </a:t>
          </a: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0.2409</cdr:x>
      <cdr:y>0.77049</cdr:y>
    </cdr:from>
    <cdr:to>
      <cdr:x>0.40498</cdr:x>
      <cdr:y>0.85246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597FA72D-3594-BFA2-646F-61757A54D58F}"/>
            </a:ext>
          </a:extLst>
        </cdr:cNvPr>
        <cdr:cNvSpPr txBox="1"/>
      </cdr:nvSpPr>
      <cdr:spPr>
        <a:xfrm xmlns:a="http://schemas.openxmlformats.org/drawingml/2006/main">
          <a:off x="1901825" y="3581400"/>
          <a:ext cx="1295400" cy="3810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n-US" sz="1300" dirty="0"/>
            <a:t>Measure</a:t>
          </a:r>
          <a:r>
            <a:rPr lang="en-US" sz="1100" dirty="0"/>
            <a:t> J </a:t>
          </a: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0.46793</cdr:x>
      <cdr:y>0.35755</cdr:y>
    </cdr:from>
    <cdr:to>
      <cdr:x>0.64509</cdr:x>
      <cdr:y>0.5</cdr:y>
    </cdr:to>
    <cdr:sp macro="" textlink="">
      <cdr:nvSpPr>
        <cdr:cNvPr id="2" name="TextBox 18">
          <a:extLst xmlns:a="http://schemas.openxmlformats.org/drawingml/2006/main">
            <a:ext uri="{FF2B5EF4-FFF2-40B4-BE49-F238E27FC236}">
              <a16:creationId xmlns:a16="http://schemas.microsoft.com/office/drawing/2014/main" id="{5B52CA51-D8FF-AE29-3ECF-6A6B8D0F5244}"/>
            </a:ext>
          </a:extLst>
        </cdr:cNvPr>
        <cdr:cNvSpPr txBox="1"/>
      </cdr:nvSpPr>
      <cdr:spPr>
        <a:xfrm xmlns:a="http://schemas.openxmlformats.org/drawingml/2006/main">
          <a:off x="3804026" y="1622265"/>
          <a:ext cx="1440202" cy="64633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200" dirty="0"/>
            <a:t>$3.75M</a:t>
          </a:r>
        </a:p>
        <a:p xmlns:a="http://schemas.openxmlformats.org/drawingml/2006/main">
          <a:pPr algn="ctr"/>
          <a:r>
            <a:rPr lang="en-US" sz="1200" dirty="0"/>
            <a:t>2019 Program</a:t>
          </a:r>
        </a:p>
        <a:p xmlns:a="http://schemas.openxmlformats.org/drawingml/2006/main">
          <a:pPr algn="ctr"/>
          <a:r>
            <a:rPr lang="en-US" sz="1200" dirty="0"/>
            <a:t>Commitments</a:t>
          </a:r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0.46793</cdr:x>
      <cdr:y>0.35755</cdr:y>
    </cdr:from>
    <cdr:to>
      <cdr:x>0.64509</cdr:x>
      <cdr:y>0.5</cdr:y>
    </cdr:to>
    <cdr:sp macro="" textlink="">
      <cdr:nvSpPr>
        <cdr:cNvPr id="2" name="TextBox 18">
          <a:extLst xmlns:a="http://schemas.openxmlformats.org/drawingml/2006/main">
            <a:ext uri="{FF2B5EF4-FFF2-40B4-BE49-F238E27FC236}">
              <a16:creationId xmlns:a16="http://schemas.microsoft.com/office/drawing/2014/main" id="{5B52CA51-D8FF-AE29-3ECF-6A6B8D0F5244}"/>
            </a:ext>
          </a:extLst>
        </cdr:cNvPr>
        <cdr:cNvSpPr txBox="1"/>
      </cdr:nvSpPr>
      <cdr:spPr>
        <a:xfrm xmlns:a="http://schemas.openxmlformats.org/drawingml/2006/main">
          <a:off x="3804026" y="1622265"/>
          <a:ext cx="1440202" cy="64633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200" dirty="0"/>
            <a:t>$3.75M</a:t>
          </a:r>
        </a:p>
        <a:p xmlns:a="http://schemas.openxmlformats.org/drawingml/2006/main">
          <a:pPr algn="ctr"/>
          <a:r>
            <a:rPr lang="en-US" sz="1200" dirty="0"/>
            <a:t>2019 Program</a:t>
          </a:r>
        </a:p>
        <a:p xmlns:a="http://schemas.openxmlformats.org/drawingml/2006/main">
          <a:pPr algn="ctr"/>
          <a:r>
            <a:rPr lang="en-US" sz="1200" dirty="0"/>
            <a:t>Commitments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573DB0-8A80-40D9-9A3A-35F674A4B53E}" type="datetimeFigureOut">
              <a:rPr lang="en-US" smtClean="0"/>
              <a:t>5/25/2022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423E77-3478-45A9-AD27-16BFFCCC682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084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C4E406-4452-4E61-91FD-73EEF2FA2252}" type="datetimeFigureOut">
              <a:rPr lang="en-US" smtClean="0"/>
              <a:t>5/25/2022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4E2C63-D7BD-4E0A-A2CE-55DCBE60AEF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59096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13</a:t>
            </a:r>
            <a:r>
              <a:rPr lang="en-US" baseline="0" dirty="0"/>
              <a:t> for TLC + Safe Routes, 17 overall.   About $27M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4E2C63-D7BD-4E0A-A2CE-55DCBE60AEF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656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13</a:t>
            </a:r>
            <a:r>
              <a:rPr lang="en-US" baseline="0" dirty="0"/>
              <a:t> for TLC + Safe Routes, 17 overall.   About $27M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4E2C63-D7BD-4E0A-A2CE-55DCBE60AEF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3503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13</a:t>
            </a:r>
            <a:r>
              <a:rPr lang="en-US" baseline="0" dirty="0"/>
              <a:t> for TLC + Safe Routes, 17 overall.   About $27M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4E2C63-D7BD-4E0A-A2CE-55DCBE60AEF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3599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13</a:t>
            </a:r>
            <a:r>
              <a:rPr lang="en-US" baseline="0" dirty="0"/>
              <a:t> for TLC + Safe Routes, 17 overall.   About $27M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4E2C63-D7BD-4E0A-A2CE-55DCBE60AEF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853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13</a:t>
            </a:r>
            <a:r>
              <a:rPr lang="en-US" baseline="0" dirty="0"/>
              <a:t> for TLC + Safe Routes, 17 overall.   About $27M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4E2C63-D7BD-4E0A-A2CE-55DCBE60AEFD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8187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13</a:t>
            </a:r>
            <a:r>
              <a:rPr lang="en-US" baseline="0" dirty="0"/>
              <a:t> for TLC + Safe Routes, 17 overall.   About $27M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4E2C63-D7BD-4E0A-A2CE-55DCBE60AEF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4540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13</a:t>
            </a:r>
            <a:r>
              <a:rPr lang="en-US" baseline="0" dirty="0"/>
              <a:t> for TLC + Safe Routes, 17 overall.   About $27M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4E2C63-D7BD-4E0A-A2CE-55DCBE60AEFD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2697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white">
          <a:xfrm>
            <a:off x="0" y="5970588"/>
            <a:ext cx="9144000" cy="887412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9525" y="6053138"/>
            <a:ext cx="2249488" cy="7127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359025" y="6043613"/>
            <a:ext cx="6784975" cy="7143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9013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B96BEDEF-1B05-485F-9A13-3AFB5CEEFF07}" type="datetime1">
              <a:rPr lang="en-US"/>
              <a:pPr>
                <a:defRPr/>
              </a:pPr>
              <a:t>5/25/2022</a:t>
            </a:fld>
            <a:endParaRPr lang="en-US" dirty="0"/>
          </a:p>
        </p:txBody>
      </p:sp>
      <p:sp>
        <p:nvSpPr>
          <p:cNvPr id="10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975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srgbClr val="EBDDC3"/>
              </a:solidFill>
            </a:endParaRPr>
          </a:p>
        </p:txBody>
      </p:sp>
      <p:sp>
        <p:nvSpPr>
          <p:cNvPr id="11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FEC320AF-19C5-44E9-A626-4A1B50DB96B2}" type="slidenum">
              <a:rPr lang="en-US" altLang="en-US">
                <a:solidFill>
                  <a:srgbClr val="EBDDC3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srgbClr val="EBDDC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6437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C9D99-5780-4425-88C9-FD433364542C}" type="datetime1">
              <a:rPr lang="en-US">
                <a:solidFill>
                  <a:srgbClr val="775F55"/>
                </a:solidFill>
              </a:rPr>
              <a:pPr>
                <a:defRPr/>
              </a:pPr>
              <a:t>5/25/2022</a:t>
            </a:fld>
            <a:endParaRPr lang="en-US" dirty="0">
              <a:solidFill>
                <a:srgbClr val="775F55"/>
              </a:solidFill>
            </a:endParaRP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775F55"/>
              </a:solidFill>
            </a:endParaRP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3FD79C-61EA-4155-B309-F0EACA47E9C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929133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white">
          <a:xfrm>
            <a:off x="6096000" y="0"/>
            <a:ext cx="320675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0"/>
            <a:ext cx="2209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944406-BAD3-46A1-AF33-D34C24272BAE}" type="datetime1">
              <a:rPr lang="en-US">
                <a:solidFill>
                  <a:srgbClr val="775F55"/>
                </a:solidFill>
              </a:rPr>
              <a:pPr>
                <a:defRPr/>
              </a:pPr>
              <a:t>5/25/2022</a:t>
            </a:fld>
            <a:endParaRPr lang="en-US" dirty="0">
              <a:solidFill>
                <a:srgbClr val="775F55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248400"/>
            <a:ext cx="557371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775F55"/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A8D862-0C5C-42EF-A837-05A66149D27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547636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99E20C-444B-4F98-ACAF-3BD729A9ABEC}" type="datetime1">
              <a:rPr lang="en-US">
                <a:solidFill>
                  <a:srgbClr val="775F55"/>
                </a:solidFill>
              </a:rPr>
              <a:pPr>
                <a:defRPr/>
              </a:pPr>
              <a:t>5/25/2022</a:t>
            </a:fld>
            <a:endParaRPr lang="en-US" dirty="0">
              <a:solidFill>
                <a:srgbClr val="775F55"/>
              </a:solidFill>
            </a:endParaRP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775F55"/>
              </a:solidFill>
            </a:endParaRP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EBC673-6082-49D2-858D-0DBF7B4DB01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259435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50FBFC-3366-41D0-97A9-70751E0A70EA}" type="datetime1">
              <a:rPr lang="en-US">
                <a:solidFill>
                  <a:srgbClr val="775F55"/>
                </a:solidFill>
              </a:rPr>
              <a:pPr>
                <a:defRPr/>
              </a:pPr>
              <a:t>5/25/2022</a:t>
            </a:fld>
            <a:endParaRPr lang="en-US" dirty="0">
              <a:solidFill>
                <a:srgbClr val="775F55"/>
              </a:solidFill>
            </a:endParaRPr>
          </a:p>
        </p:txBody>
      </p:sp>
      <p:sp>
        <p:nvSpPr>
          <p:cNvPr id="8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5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pPr>
              <a:defRPr/>
            </a:pPr>
            <a:fld id="{7E405B3B-4EAF-41F7-B231-DA747BD5292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9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775F5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8161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2F7EFD0-DE4F-4FDB-B43D-C35E8A589C46}" type="datetime1">
              <a:rPr lang="en-US">
                <a:solidFill>
                  <a:srgbClr val="775F55"/>
                </a:solidFill>
              </a:rPr>
              <a:pPr>
                <a:defRPr/>
              </a:pPr>
              <a:t>5/25/2022</a:t>
            </a:fld>
            <a:endParaRPr lang="en-US" dirty="0">
              <a:solidFill>
                <a:srgbClr val="775F55"/>
              </a:solidFill>
            </a:endParaRPr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AE3E26-48CE-4416-9B7C-558DFD2FAA8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7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775F5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4212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F63F3C6-85AB-4EBE-A7C4-AF3DF0F86D7E}" type="datetime1">
              <a:rPr lang="en-US">
                <a:solidFill>
                  <a:srgbClr val="775F55"/>
                </a:solidFill>
              </a:rPr>
              <a:pPr>
                <a:defRPr/>
              </a:pPr>
              <a:t>5/25/2022</a:t>
            </a:fld>
            <a:endParaRPr lang="en-US" dirty="0">
              <a:solidFill>
                <a:srgbClr val="775F55"/>
              </a:solidFill>
            </a:endParaRPr>
          </a:p>
        </p:txBody>
      </p:sp>
      <p:sp>
        <p:nvSpPr>
          <p:cNvPr id="8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822A91-DB58-4519-80AB-C53287FFAFA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9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775F5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616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ADE4EE-7DA0-47D1-8659-C7E40518800F}" type="datetime1">
              <a:rPr lang="en-US">
                <a:solidFill>
                  <a:srgbClr val="775F55"/>
                </a:solidFill>
              </a:rPr>
              <a:pPr>
                <a:defRPr/>
              </a:pPr>
              <a:t>5/25/2022</a:t>
            </a:fld>
            <a:endParaRPr lang="en-US" dirty="0">
              <a:solidFill>
                <a:srgbClr val="775F55"/>
              </a:solidFill>
            </a:endParaRP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775F55"/>
              </a:solidFill>
            </a:endParaRP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69E391-E948-4F59-A7B9-0058DD0B22C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137152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47E353-762E-4F24-BC6E-34679C7249D1}" type="datetime1">
              <a:rPr lang="en-US">
                <a:solidFill>
                  <a:srgbClr val="775F55"/>
                </a:solidFill>
              </a:rPr>
              <a:pPr>
                <a:defRPr/>
              </a:pPr>
              <a:t>5/25/2022</a:t>
            </a:fld>
            <a:endParaRPr lang="en-US" dirty="0">
              <a:solidFill>
                <a:srgbClr val="775F55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775F55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79C90CC5-7E10-4112-8788-AD928B990AE6}" type="slidenum">
              <a:rPr lang="en-US" altLang="en-US">
                <a:solidFill>
                  <a:srgbClr val="775F55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srgbClr val="775F5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2148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163AC7-A502-44EE-BA2A-5A23B97FA088}" type="datetime1">
              <a:rPr lang="en-US">
                <a:solidFill>
                  <a:srgbClr val="775F55"/>
                </a:solidFill>
              </a:rPr>
              <a:pPr>
                <a:defRPr/>
              </a:pPr>
              <a:t>5/25/2022</a:t>
            </a:fld>
            <a:endParaRPr lang="en-US" dirty="0">
              <a:solidFill>
                <a:srgbClr val="775F55"/>
              </a:solidFill>
            </a:endParaRPr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775F55"/>
              </a:solidFill>
            </a:endParaRP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97145-1D58-4681-AE01-2C21E89E869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00824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white">
          <a:xfrm>
            <a:off x="-9525" y="4572000"/>
            <a:ext cx="9144000" cy="887413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9525" y="4664075"/>
            <a:ext cx="1463675" cy="7127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544638" y="4654550"/>
            <a:ext cx="7599362" cy="712788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 bwMode="white">
          <a:xfrm>
            <a:off x="1447800" y="0"/>
            <a:ext cx="100013" cy="6867525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9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28130476-5E42-4E87-9F5E-1AAC3803CA3C}" type="datetime1">
              <a:rPr lang="en-US">
                <a:solidFill>
                  <a:srgbClr val="775F55"/>
                </a:solidFill>
              </a:rPr>
              <a:pPr>
                <a:defRPr/>
              </a:pPr>
              <a:t>5/25/2022</a:t>
            </a:fld>
            <a:endParaRPr lang="en-US" dirty="0">
              <a:solidFill>
                <a:srgbClr val="775F55"/>
              </a:solidFill>
            </a:endParaRPr>
          </a:p>
        </p:txBody>
      </p:sp>
      <p:sp>
        <p:nvSpPr>
          <p:cNvPr id="10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50"/>
            <a:ext cx="1447800" cy="663575"/>
          </a:xfrm>
        </p:spPr>
        <p:txBody>
          <a:bodyPr/>
          <a:lstStyle>
            <a:lvl1pPr>
              <a:defRPr sz="2800"/>
            </a:lvl1pPr>
          </a:lstStyle>
          <a:p>
            <a:pPr>
              <a:defRPr/>
            </a:pPr>
            <a:fld id="{A1F7CB6B-5FA2-459D-9E26-F08A59215F3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11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400"/>
            <a:ext cx="4572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775F5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62083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21"/>
          <p:cNvSpPr>
            <a:spLocks noGrp="1"/>
          </p:cNvSpPr>
          <p:nvPr>
            <p:ph type="title"/>
          </p:nvPr>
        </p:nvSpPr>
        <p:spPr bwMode="auto">
          <a:xfrm>
            <a:off x="609600" y="228600"/>
            <a:ext cx="81534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612775" y="1600200"/>
            <a:ext cx="8153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9DF0E28-CC92-438C-8172-73C29D1746F5}" type="datetime1">
              <a:rPr lang="en-US">
                <a:solidFill>
                  <a:srgbClr val="775F55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5/25/2022</a:t>
            </a:fld>
            <a:endParaRPr lang="en-US" dirty="0">
              <a:solidFill>
                <a:srgbClr val="775F55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400"/>
            <a:ext cx="542131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775F55"/>
              </a:solidFill>
            </a:endParaRPr>
          </a:p>
        </p:txBody>
      </p:sp>
      <p:sp>
        <p:nvSpPr>
          <p:cNvPr id="7" name="Rectangle 6"/>
          <p:cNvSpPr/>
          <p:nvPr/>
        </p:nvSpPr>
        <p:spPr bwMode="white">
          <a:xfrm>
            <a:off x="0" y="1235075"/>
            <a:ext cx="9144000" cy="31908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1279525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90550" y="1279525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1588"/>
            <a:ext cx="533400" cy="2444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eaLnBrk="1" hangingPunct="1">
              <a:defRPr sz="1400" b="1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BAEF703-E06A-44E6-9BC8-A1E36F21E09F}" type="slidenum"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6132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9pPr>
    </p:titleStyle>
    <p:bodyStyle>
      <a:lvl1pPr marL="319088" indent="-319088" algn="l" rtl="0" eaLnBrk="0" fontAlgn="base" hangingPunct="0">
        <a:spcBef>
          <a:spcPts val="700"/>
        </a:spcBef>
        <a:spcAft>
          <a:spcPct val="0"/>
        </a:spcAft>
        <a:buClr>
          <a:schemeClr val="accent2"/>
        </a:buClr>
        <a:buSzPct val="60000"/>
        <a:buFont typeface="Wingdings" panose="05000000000000000000" pitchFamily="2" charset="2"/>
        <a:buChar char="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18" charset="2"/>
        <a:buChar char="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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0" fontAlgn="base" hangingPunct="0">
        <a:spcBef>
          <a:spcPts val="400"/>
        </a:spcBef>
        <a:spcAft>
          <a:spcPct val="0"/>
        </a:spcAft>
        <a:buClr>
          <a:srgbClr val="A5AB81"/>
        </a:buClr>
        <a:buSzPct val="75000"/>
        <a:buFont typeface="Wingdings" panose="05000000000000000000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0" fontAlgn="base" hangingPunct="0">
        <a:spcBef>
          <a:spcPts val="400"/>
        </a:spcBef>
        <a:spcAft>
          <a:spcPct val="0"/>
        </a:spcAft>
        <a:buClr>
          <a:srgbClr val="D8B25C"/>
        </a:buClr>
        <a:buSzPct val="65000"/>
        <a:buFont typeface="Wingdings" panose="05000000000000000000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155906"/>
            <a:ext cx="9144000" cy="4865687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1800"/>
              </a:spcAft>
              <a:defRPr/>
            </a:pPr>
            <a:br>
              <a:rPr lang="en-US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br>
              <a:rPr lang="en-US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br>
              <a:rPr lang="en-US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br>
              <a:rPr lang="en-US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br>
              <a:rPr lang="en-US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br>
              <a:rPr lang="en-US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br>
              <a:rPr lang="en-US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br>
              <a:rPr lang="en-US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br>
              <a:rPr lang="en-US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br>
              <a:rPr lang="en-US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br>
              <a:rPr lang="en-US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br>
              <a:rPr lang="en-US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br>
              <a:rPr lang="en-US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br>
              <a:rPr lang="en-US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br>
              <a:rPr lang="en-US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br>
              <a:rPr lang="en-US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br>
              <a:rPr lang="en-US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br>
              <a:rPr lang="en-US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r>
              <a:rPr lang="en-US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    </a:t>
            </a:r>
            <a:br>
              <a:rPr lang="en-US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br>
              <a:rPr lang="en-US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br>
              <a:rPr lang="en-US" b="1" kern="3000" dirty="0">
                <a:solidFill>
                  <a:schemeClr val="bg2">
                    <a:lumMod val="75000"/>
                  </a:schemeClr>
                </a:solidFill>
                <a:cs typeface="Aharoni" panose="02010803020104030203" pitchFamily="2" charset="-79"/>
              </a:rPr>
            </a:br>
            <a:br>
              <a:rPr lang="en-US" b="1" kern="3000" dirty="0">
                <a:solidFill>
                  <a:schemeClr val="bg2">
                    <a:lumMod val="75000"/>
                  </a:schemeClr>
                </a:solidFill>
                <a:cs typeface="Aharoni" panose="02010803020104030203" pitchFamily="2" charset="-79"/>
              </a:rPr>
            </a:br>
            <a:br>
              <a:rPr lang="en-US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r>
              <a:rPr lang="en-US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     </a:t>
            </a:r>
            <a:br>
              <a:rPr lang="en-US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r>
              <a:rPr lang="en-US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     </a:t>
            </a:r>
            <a:br>
              <a:rPr lang="en-US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br>
              <a:rPr lang="en-US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br>
              <a:rPr lang="en-US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r>
              <a:rPr lang="en-US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     </a:t>
            </a:r>
            <a:br>
              <a:rPr lang="en-US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br>
              <a:rPr lang="en-US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br>
              <a:rPr lang="en-US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br>
              <a:rPr lang="en-US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br>
              <a:rPr lang="en-US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br>
              <a:rPr lang="en-US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br>
              <a:rPr lang="en-US" sz="4700" dirty="0">
                <a:solidFill>
                  <a:schemeClr val="tx1"/>
                </a:solidFill>
              </a:rPr>
            </a:br>
            <a:r>
              <a:rPr lang="en-US" sz="4700" dirty="0">
                <a:solidFill>
                  <a:schemeClr val="tx1"/>
                </a:solidFill>
              </a:rPr>
              <a:t>  </a:t>
            </a:r>
            <a:r>
              <a:rPr lang="en-US" sz="3800" b="1" dirty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</a:rPr>
              <a:t>   	</a:t>
            </a:r>
            <a:br>
              <a:rPr lang="en-US" sz="3800" dirty="0">
                <a:solidFill>
                  <a:schemeClr val="tx1"/>
                </a:solidFill>
              </a:rPr>
            </a:br>
            <a:br>
              <a:rPr lang="en-US" sz="3800" b="1" kern="3000" spc="15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</a:br>
            <a:endParaRPr lang="en-US" sz="3100" b="1" kern="4000" dirty="0">
              <a:solidFill>
                <a:schemeClr val="bg2">
                  <a:lumMod val="75000"/>
                </a:schemeClr>
              </a:solidFill>
              <a:cs typeface="Aharoni" panose="02010803020104030203" pitchFamily="2" charset="-79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996950"/>
            <a:ext cx="9144000" cy="157163"/>
          </a:xfrm>
          <a:prstGeom prst="rect">
            <a:avLst/>
          </a:prstGeom>
          <a:solidFill>
            <a:srgbClr val="A3BC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6200" y="590550"/>
            <a:ext cx="2895600" cy="101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pic>
        <p:nvPicPr>
          <p:cNvPr id="10" name="Picture 2" descr="W:\New File Org\Admin\Photos and Logos\Logos\WCCTAC_Logos\WCCTAC_Logo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" y="82550"/>
            <a:ext cx="50292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0" y="6019800"/>
            <a:ext cx="2286000" cy="762000"/>
          </a:xfrm>
          <a:prstGeom prst="rect">
            <a:avLst/>
          </a:prstGeom>
          <a:solidFill>
            <a:srgbClr val="A3BC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362200" y="6019800"/>
            <a:ext cx="6781800" cy="762000"/>
          </a:xfrm>
          <a:prstGeom prst="rect">
            <a:avLst/>
          </a:prstGeom>
          <a:solidFill>
            <a:srgbClr val="225B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11271" name="TextBox 9"/>
          <p:cNvSpPr txBox="1">
            <a:spLocks noChangeArrowheads="1"/>
          </p:cNvSpPr>
          <p:nvPr/>
        </p:nvSpPr>
        <p:spPr bwMode="auto">
          <a:xfrm>
            <a:off x="6934200" y="6118434"/>
            <a:ext cx="175535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May 27, 2022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 bwMode="auto">
          <a:xfrm>
            <a:off x="-23308" y="1727125"/>
            <a:ext cx="9144000" cy="352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spcBef>
                <a:spcPts val="7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None/>
              <a:defRPr sz="26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ts val="55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anose="05020102010507070707" pitchFamily="18" charset="2"/>
              <a:buNone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anose="05000000000000000000" pitchFamily="2" charset="2"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A5AB81"/>
              </a:buClr>
              <a:buSzPct val="75000"/>
              <a:buFont typeface="Wingdings" panose="05000000000000000000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8047"/>
              </a:buClr>
              <a:buSzPct val="60000"/>
              <a:buFont typeface="Wingdings" panose="05000000000000000000" pitchFamily="2" charset="2"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2B543"/>
              </a:buClr>
              <a:buSzPct val="140000"/>
              <a:buFont typeface="Wingdings" panose="05000000000000000000" pitchFamily="2" charset="2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BDDC3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Draft Fiscal Year 23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700"/>
              </a:spcBef>
              <a:spcAft>
                <a:spcPts val="2400"/>
              </a:spcAft>
              <a:buClr>
                <a:srgbClr val="A2B543"/>
              </a:buClr>
              <a:buSzPct val="140000"/>
              <a:buFont typeface="Wingdings" panose="05000000000000000000" pitchFamily="2" charset="2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BDDC3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Work Program, Budget, and Dues</a:t>
            </a:r>
          </a:p>
        </p:txBody>
      </p:sp>
    </p:spTree>
    <p:extLst>
      <p:ext uri="{BB962C8B-B14F-4D97-AF65-F5344CB8AC3E}">
        <p14:creationId xmlns:p14="http://schemas.microsoft.com/office/powerpoint/2010/main" val="37148150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378825" cy="990600"/>
          </a:xfrm>
        </p:spPr>
        <p:txBody>
          <a:bodyPr>
            <a:normAutofit/>
          </a:bodyPr>
          <a:lstStyle/>
          <a:p>
            <a:pPr marL="54864" eaLnBrk="1" fontAlgn="auto" hangingPunct="1">
              <a:spcAft>
                <a:spcPts val="0"/>
              </a:spcAft>
              <a:defRPr/>
            </a:pPr>
            <a:r>
              <a:rPr lang="en-US" sz="4000" b="1" dirty="0">
                <a:solidFill>
                  <a:srgbClr val="594740"/>
                </a:solidFill>
                <a:latin typeface="Calibri" panose="020F0502020204030204" pitchFamily="34" charset="0"/>
              </a:rPr>
              <a:t>TDM Revenue: FY22 vs FY23</a:t>
            </a:r>
          </a:p>
        </p:txBody>
      </p:sp>
      <p:sp>
        <p:nvSpPr>
          <p:cNvPr id="30723" name="Slide Number Placeholder 9"/>
          <p:cNvSpPr>
            <a:spLocks noGrp="1"/>
          </p:cNvSpPr>
          <p:nvPr>
            <p:ph type="sldNum" sz="quarter" idx="12"/>
          </p:nvPr>
        </p:nvSpPr>
        <p:spPr bwMode="auto">
          <a:solidFill>
            <a:srgbClr val="A2B543"/>
          </a:solidFill>
        </p:spPr>
        <p:txBody>
          <a:bodyPr/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"/>
              <a:defRPr sz="26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A5AB81"/>
              </a:buClr>
              <a:buSzPct val="7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1200" dirty="0">
                <a:solidFill>
                  <a:srgbClr val="FFFFFF"/>
                </a:solidFill>
                <a:latin typeface="Arial" panose="020B0604020202020204" pitchFamily="34" charset="0"/>
              </a:rPr>
              <a:t>10</a:t>
            </a:r>
            <a:endParaRPr kumimoji="0" lang="en-US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CB166ADB-EC7D-46DB-AD0D-CB3397E9A465}"/>
              </a:ext>
            </a:extLst>
          </p:cNvPr>
          <p:cNvGraphicFramePr>
            <a:graphicFrameLocks/>
          </p:cNvGraphicFramePr>
          <p:nvPr/>
        </p:nvGraphicFramePr>
        <p:xfrm>
          <a:off x="636449" y="1863608"/>
          <a:ext cx="8129443" cy="28484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34B5AC43-C2D1-97BB-10F2-14CDFC543F2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59478699"/>
              </p:ext>
            </p:extLst>
          </p:nvPr>
        </p:nvGraphicFramePr>
        <p:xfrm>
          <a:off x="612775" y="1905000"/>
          <a:ext cx="7894776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TextBox 1">
            <a:extLst>
              <a:ext uri="{FF2B5EF4-FFF2-40B4-BE49-F238E27FC236}">
                <a16:creationId xmlns:a16="http://schemas.microsoft.com/office/drawing/2014/main" id="{5A58044E-F089-014F-3983-B606D8C6988D}"/>
              </a:ext>
            </a:extLst>
          </p:cNvPr>
          <p:cNvSpPr txBox="1"/>
          <p:nvPr/>
        </p:nvSpPr>
        <p:spPr>
          <a:xfrm>
            <a:off x="2514600" y="4252170"/>
            <a:ext cx="1295400" cy="38100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300" dirty="0"/>
              <a:t>TFCA</a:t>
            </a:r>
            <a:r>
              <a:rPr lang="en-US" sz="11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82089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378825" cy="990600"/>
          </a:xfrm>
        </p:spPr>
        <p:txBody>
          <a:bodyPr>
            <a:normAutofit/>
          </a:bodyPr>
          <a:lstStyle/>
          <a:p>
            <a:pPr marL="54864" eaLnBrk="1" fontAlgn="auto" hangingPunct="1">
              <a:spcAft>
                <a:spcPts val="0"/>
              </a:spcAft>
              <a:defRPr/>
            </a:pPr>
            <a:r>
              <a:rPr lang="en-US" sz="4000" b="1" dirty="0">
                <a:solidFill>
                  <a:srgbClr val="594740"/>
                </a:solidFill>
                <a:latin typeface="Calibri" panose="020F0502020204030204" pitchFamily="34" charset="0"/>
              </a:rPr>
              <a:t>TDM Revenue: FY22 vs FY23</a:t>
            </a:r>
          </a:p>
        </p:txBody>
      </p:sp>
      <p:sp>
        <p:nvSpPr>
          <p:cNvPr id="30723" name="Slide Number Placeholder 9"/>
          <p:cNvSpPr>
            <a:spLocks noGrp="1"/>
          </p:cNvSpPr>
          <p:nvPr>
            <p:ph type="sldNum" sz="quarter" idx="12"/>
          </p:nvPr>
        </p:nvSpPr>
        <p:spPr bwMode="auto">
          <a:solidFill>
            <a:srgbClr val="A2B543"/>
          </a:solidFill>
        </p:spPr>
        <p:txBody>
          <a:bodyPr/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"/>
              <a:defRPr sz="26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A5AB81"/>
              </a:buClr>
              <a:buSzPct val="7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1200" dirty="0">
                <a:solidFill>
                  <a:srgbClr val="FFFFFF"/>
                </a:solidFill>
                <a:latin typeface="Arial" panose="020B0604020202020204" pitchFamily="34" charset="0"/>
              </a:rPr>
              <a:t>10</a:t>
            </a:r>
            <a:endParaRPr kumimoji="0" lang="en-US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CB166ADB-EC7D-46DB-AD0D-CB3397E9A465}"/>
              </a:ext>
            </a:extLst>
          </p:cNvPr>
          <p:cNvGraphicFramePr>
            <a:graphicFrameLocks/>
          </p:cNvGraphicFramePr>
          <p:nvPr/>
        </p:nvGraphicFramePr>
        <p:xfrm>
          <a:off x="636449" y="1863608"/>
          <a:ext cx="8129443" cy="28484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34B5AC43-C2D1-97BB-10F2-14CDFC543F2B}"/>
              </a:ext>
            </a:extLst>
          </p:cNvPr>
          <p:cNvGraphicFramePr/>
          <p:nvPr/>
        </p:nvGraphicFramePr>
        <p:xfrm>
          <a:off x="612775" y="1905000"/>
          <a:ext cx="7894776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1">
            <a:extLst>
              <a:ext uri="{FF2B5EF4-FFF2-40B4-BE49-F238E27FC236}">
                <a16:creationId xmlns:a16="http://schemas.microsoft.com/office/drawing/2014/main" id="{16B831E5-0F53-9387-1935-7CF2511C4B02}"/>
              </a:ext>
            </a:extLst>
          </p:cNvPr>
          <p:cNvSpPr txBox="1"/>
          <p:nvPr/>
        </p:nvSpPr>
        <p:spPr>
          <a:xfrm>
            <a:off x="6019800" y="5486400"/>
            <a:ext cx="1295400" cy="38100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300" dirty="0"/>
              <a:t>Measure</a:t>
            </a:r>
            <a:r>
              <a:rPr lang="en-US" sz="1100" dirty="0"/>
              <a:t> J </a:t>
            </a:r>
          </a:p>
        </p:txBody>
      </p:sp>
      <p:sp>
        <p:nvSpPr>
          <p:cNvPr id="10" name="TextBox 1">
            <a:extLst>
              <a:ext uri="{FF2B5EF4-FFF2-40B4-BE49-F238E27FC236}">
                <a16:creationId xmlns:a16="http://schemas.microsoft.com/office/drawing/2014/main" id="{5A58044E-F089-014F-3983-B606D8C6988D}"/>
              </a:ext>
            </a:extLst>
          </p:cNvPr>
          <p:cNvSpPr txBox="1"/>
          <p:nvPr/>
        </p:nvSpPr>
        <p:spPr>
          <a:xfrm>
            <a:off x="6019800" y="2926429"/>
            <a:ext cx="1295400" cy="38100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300" dirty="0"/>
              <a:t>$252K</a:t>
            </a:r>
          </a:p>
          <a:p>
            <a:pPr algn="ctr"/>
            <a:r>
              <a:rPr lang="en-US" sz="1300" dirty="0"/>
              <a:t>TFCA </a:t>
            </a:r>
          </a:p>
          <a:p>
            <a:pPr algn="ctr"/>
            <a:r>
              <a:rPr lang="en-US" sz="1300" dirty="0"/>
              <a:t>Reallocation</a:t>
            </a:r>
            <a:r>
              <a:rPr lang="en-US" sz="1100" dirty="0"/>
              <a:t> </a:t>
            </a:r>
          </a:p>
        </p:txBody>
      </p:sp>
      <p:sp>
        <p:nvSpPr>
          <p:cNvPr id="11" name="TextBox 1">
            <a:extLst>
              <a:ext uri="{FF2B5EF4-FFF2-40B4-BE49-F238E27FC236}">
                <a16:creationId xmlns:a16="http://schemas.microsoft.com/office/drawing/2014/main" id="{5A58044E-F089-014F-3983-B606D8C6988D}"/>
              </a:ext>
            </a:extLst>
          </p:cNvPr>
          <p:cNvSpPr txBox="1"/>
          <p:nvPr/>
        </p:nvSpPr>
        <p:spPr>
          <a:xfrm>
            <a:off x="6019800" y="4229100"/>
            <a:ext cx="1295400" cy="38100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300" dirty="0"/>
              <a:t>TFCA</a:t>
            </a:r>
            <a:r>
              <a:rPr lang="en-US" sz="1100" dirty="0"/>
              <a:t> </a:t>
            </a:r>
          </a:p>
        </p:txBody>
      </p:sp>
      <p:sp>
        <p:nvSpPr>
          <p:cNvPr id="12" name="TextBox 1">
            <a:extLst>
              <a:ext uri="{FF2B5EF4-FFF2-40B4-BE49-F238E27FC236}">
                <a16:creationId xmlns:a16="http://schemas.microsoft.com/office/drawing/2014/main" id="{5A58044E-F089-014F-3983-B606D8C6988D}"/>
              </a:ext>
            </a:extLst>
          </p:cNvPr>
          <p:cNvSpPr txBox="1"/>
          <p:nvPr/>
        </p:nvSpPr>
        <p:spPr>
          <a:xfrm>
            <a:off x="2514600" y="4229100"/>
            <a:ext cx="1295400" cy="38100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300" dirty="0"/>
              <a:t>TFCA</a:t>
            </a:r>
            <a:r>
              <a:rPr lang="en-US" sz="1100" dirty="0"/>
              <a:t> </a:t>
            </a:r>
          </a:p>
        </p:txBody>
      </p:sp>
      <p:sp>
        <p:nvSpPr>
          <p:cNvPr id="13" name="TextBox 1">
            <a:extLst>
              <a:ext uri="{FF2B5EF4-FFF2-40B4-BE49-F238E27FC236}">
                <a16:creationId xmlns:a16="http://schemas.microsoft.com/office/drawing/2014/main" id="{680244EE-D9C8-0AEB-9CAD-3DB64C7675E9}"/>
              </a:ext>
            </a:extLst>
          </p:cNvPr>
          <p:cNvSpPr txBox="1"/>
          <p:nvPr/>
        </p:nvSpPr>
        <p:spPr>
          <a:xfrm>
            <a:off x="6018402" y="2334233"/>
            <a:ext cx="1295400" cy="38100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/>
              <a:t>Retained by CCTA </a:t>
            </a:r>
          </a:p>
        </p:txBody>
      </p:sp>
    </p:spTree>
    <p:extLst>
      <p:ext uri="{BB962C8B-B14F-4D97-AF65-F5344CB8AC3E}">
        <p14:creationId xmlns:p14="http://schemas.microsoft.com/office/powerpoint/2010/main" val="16981522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378825" cy="990600"/>
          </a:xfrm>
        </p:spPr>
        <p:txBody>
          <a:bodyPr>
            <a:normAutofit/>
          </a:bodyPr>
          <a:lstStyle/>
          <a:p>
            <a:pPr marL="54864" eaLnBrk="1" fontAlgn="auto" hangingPunct="1">
              <a:spcAft>
                <a:spcPts val="0"/>
              </a:spcAft>
              <a:defRPr/>
            </a:pPr>
            <a:r>
              <a:rPr lang="en-US" sz="4000" b="1" dirty="0">
                <a:solidFill>
                  <a:srgbClr val="594740"/>
                </a:solidFill>
                <a:latin typeface="Calibri" panose="020F0502020204030204" pitchFamily="34" charset="0"/>
              </a:rPr>
              <a:t>FY23 STMP Budget</a:t>
            </a:r>
          </a:p>
        </p:txBody>
      </p:sp>
      <p:sp>
        <p:nvSpPr>
          <p:cNvPr id="30723" name="Slide Number Placeholder 9"/>
          <p:cNvSpPr>
            <a:spLocks noGrp="1"/>
          </p:cNvSpPr>
          <p:nvPr>
            <p:ph type="sldNum" sz="quarter" idx="12"/>
          </p:nvPr>
        </p:nvSpPr>
        <p:spPr bwMode="auto">
          <a:solidFill>
            <a:srgbClr val="A2B543"/>
          </a:solidFill>
        </p:spPr>
        <p:txBody>
          <a:bodyPr/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"/>
              <a:defRPr sz="26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A5AB81"/>
              </a:buClr>
              <a:buSzPct val="7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1200" dirty="0">
                <a:solidFill>
                  <a:srgbClr val="FFFFFF"/>
                </a:solidFill>
                <a:latin typeface="Arial" panose="020B0604020202020204" pitchFamily="34" charset="0"/>
              </a:rPr>
              <a:t>10</a:t>
            </a:r>
            <a:endParaRPr kumimoji="0" lang="en-US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CB166ADB-EC7D-46DB-AD0D-CB3397E9A465}"/>
              </a:ext>
            </a:extLst>
          </p:cNvPr>
          <p:cNvGraphicFramePr>
            <a:graphicFrameLocks/>
          </p:cNvGraphicFramePr>
          <p:nvPr/>
        </p:nvGraphicFramePr>
        <p:xfrm>
          <a:off x="636449" y="1863608"/>
          <a:ext cx="8129443" cy="28484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CA2DC0EC-DA1C-D3F3-AA05-C0DCF97E286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0130721"/>
              </p:ext>
            </p:extLst>
          </p:nvPr>
        </p:nvGraphicFramePr>
        <p:xfrm>
          <a:off x="636450" y="1849840"/>
          <a:ext cx="8129442" cy="45371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83DB1C74-F3A3-CC1A-D67A-EAE3121889A7}"/>
              </a:ext>
            </a:extLst>
          </p:cNvPr>
          <p:cNvSpPr txBox="1"/>
          <p:nvPr/>
        </p:nvSpPr>
        <p:spPr>
          <a:xfrm>
            <a:off x="2345269" y="2132106"/>
            <a:ext cx="9316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$7,757,319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82E7DBD-E763-B164-DF47-28035C6066F6}"/>
              </a:ext>
            </a:extLst>
          </p:cNvPr>
          <p:cNvSpPr txBox="1"/>
          <p:nvPr/>
        </p:nvSpPr>
        <p:spPr>
          <a:xfrm>
            <a:off x="2192790" y="2618441"/>
            <a:ext cx="12366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$807K Available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B52CA51-D8FF-AE29-3ECF-6A6B8D0F5244}"/>
              </a:ext>
            </a:extLst>
          </p:cNvPr>
          <p:cNvSpPr txBox="1"/>
          <p:nvPr/>
        </p:nvSpPr>
        <p:spPr>
          <a:xfrm>
            <a:off x="2091001" y="3472105"/>
            <a:ext cx="14402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$3.75M</a:t>
            </a:r>
          </a:p>
          <a:p>
            <a:pPr algn="ctr"/>
            <a:r>
              <a:rPr lang="en-US" sz="1200" dirty="0"/>
              <a:t>2019 Program</a:t>
            </a:r>
          </a:p>
          <a:p>
            <a:pPr algn="ctr"/>
            <a:r>
              <a:rPr lang="en-US" sz="1200" dirty="0"/>
              <a:t>Commitments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75ABB5E-1A04-E449-5EAA-2725C3595733}"/>
              </a:ext>
            </a:extLst>
          </p:cNvPr>
          <p:cNvSpPr txBox="1"/>
          <p:nvPr/>
        </p:nvSpPr>
        <p:spPr>
          <a:xfrm>
            <a:off x="2091002" y="4921439"/>
            <a:ext cx="1440202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$3.2M</a:t>
            </a:r>
          </a:p>
          <a:p>
            <a:pPr algn="ctr"/>
            <a:r>
              <a:rPr lang="en-US" sz="1200" dirty="0"/>
              <a:t>2006 Program Commitments</a:t>
            </a:r>
          </a:p>
          <a:p>
            <a:pPr algn="ctr"/>
            <a:endParaRPr lang="en-US" sz="13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19216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378825" cy="990600"/>
          </a:xfrm>
        </p:spPr>
        <p:txBody>
          <a:bodyPr>
            <a:normAutofit/>
          </a:bodyPr>
          <a:lstStyle/>
          <a:p>
            <a:pPr marL="54864" eaLnBrk="1" fontAlgn="auto" hangingPunct="1">
              <a:spcAft>
                <a:spcPts val="0"/>
              </a:spcAft>
              <a:defRPr/>
            </a:pPr>
            <a:r>
              <a:rPr lang="en-US" sz="4000" b="1" dirty="0">
                <a:solidFill>
                  <a:srgbClr val="594740"/>
                </a:solidFill>
                <a:latin typeface="Calibri" panose="020F0502020204030204" pitchFamily="34" charset="0"/>
              </a:rPr>
              <a:t>FY23 STMP Budget</a:t>
            </a:r>
          </a:p>
        </p:txBody>
      </p:sp>
      <p:sp>
        <p:nvSpPr>
          <p:cNvPr id="30723" name="Slide Number Placeholder 9"/>
          <p:cNvSpPr>
            <a:spLocks noGrp="1"/>
          </p:cNvSpPr>
          <p:nvPr>
            <p:ph type="sldNum" sz="quarter" idx="12"/>
          </p:nvPr>
        </p:nvSpPr>
        <p:spPr bwMode="auto">
          <a:solidFill>
            <a:srgbClr val="A2B543"/>
          </a:solidFill>
        </p:spPr>
        <p:txBody>
          <a:bodyPr/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"/>
              <a:defRPr sz="26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A5AB81"/>
              </a:buClr>
              <a:buSzPct val="7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1200" dirty="0">
                <a:solidFill>
                  <a:srgbClr val="FFFFFF"/>
                </a:solidFill>
                <a:latin typeface="Arial" panose="020B0604020202020204" pitchFamily="34" charset="0"/>
              </a:rPr>
              <a:t>10</a:t>
            </a:r>
            <a:endParaRPr kumimoji="0" lang="en-US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CB166ADB-EC7D-46DB-AD0D-CB3397E9A465}"/>
              </a:ext>
            </a:extLst>
          </p:cNvPr>
          <p:cNvGraphicFramePr>
            <a:graphicFrameLocks/>
          </p:cNvGraphicFramePr>
          <p:nvPr/>
        </p:nvGraphicFramePr>
        <p:xfrm>
          <a:off x="636449" y="1863608"/>
          <a:ext cx="8129443" cy="28484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CA2DC0EC-DA1C-D3F3-AA05-C0DCF97E286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33451219"/>
              </p:ext>
            </p:extLst>
          </p:nvPr>
        </p:nvGraphicFramePr>
        <p:xfrm>
          <a:off x="636450" y="1849840"/>
          <a:ext cx="8129442" cy="45371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83DB1C74-F3A3-CC1A-D67A-EAE3121889A7}"/>
              </a:ext>
            </a:extLst>
          </p:cNvPr>
          <p:cNvSpPr txBox="1"/>
          <p:nvPr/>
        </p:nvSpPr>
        <p:spPr>
          <a:xfrm>
            <a:off x="2345269" y="2132106"/>
            <a:ext cx="9316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$7,757,319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82E7DBD-E763-B164-DF47-28035C6066F6}"/>
              </a:ext>
            </a:extLst>
          </p:cNvPr>
          <p:cNvSpPr txBox="1"/>
          <p:nvPr/>
        </p:nvSpPr>
        <p:spPr>
          <a:xfrm>
            <a:off x="2192790" y="2618441"/>
            <a:ext cx="12366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$807K Available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B52CA51-D8FF-AE29-3ECF-6A6B8D0F5244}"/>
              </a:ext>
            </a:extLst>
          </p:cNvPr>
          <p:cNvSpPr txBox="1"/>
          <p:nvPr/>
        </p:nvSpPr>
        <p:spPr>
          <a:xfrm>
            <a:off x="2091001" y="3472105"/>
            <a:ext cx="14402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$3.75M</a:t>
            </a:r>
          </a:p>
          <a:p>
            <a:pPr algn="ctr"/>
            <a:r>
              <a:rPr lang="en-US" sz="1200" dirty="0"/>
              <a:t>2019 Program</a:t>
            </a:r>
          </a:p>
          <a:p>
            <a:pPr algn="ctr"/>
            <a:r>
              <a:rPr lang="en-US" sz="1200" dirty="0"/>
              <a:t>Commitments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7B8D922-82DE-4230-72DA-7BF65870F094}"/>
              </a:ext>
            </a:extLst>
          </p:cNvPr>
          <p:cNvSpPr txBox="1"/>
          <p:nvPr/>
        </p:nvSpPr>
        <p:spPr>
          <a:xfrm>
            <a:off x="4498319" y="2667000"/>
            <a:ext cx="12366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$742K Available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C4C8A27-3F4D-D1FD-E063-88D6E9F3EB77}"/>
              </a:ext>
            </a:extLst>
          </p:cNvPr>
          <p:cNvSpPr txBox="1"/>
          <p:nvPr/>
        </p:nvSpPr>
        <p:spPr>
          <a:xfrm>
            <a:off x="4434365" y="2383117"/>
            <a:ext cx="14739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$775K New Revenue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75ABB5E-1A04-E449-5EAA-2725C3595733}"/>
              </a:ext>
            </a:extLst>
          </p:cNvPr>
          <p:cNvSpPr txBox="1"/>
          <p:nvPr/>
        </p:nvSpPr>
        <p:spPr>
          <a:xfrm>
            <a:off x="2091002" y="4921439"/>
            <a:ext cx="1440202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$3.2M</a:t>
            </a:r>
          </a:p>
          <a:p>
            <a:pPr algn="ctr"/>
            <a:r>
              <a:rPr lang="en-US" sz="1200" dirty="0"/>
              <a:t>2006 Program Commitments</a:t>
            </a:r>
          </a:p>
          <a:p>
            <a:pPr algn="ctr"/>
            <a:endParaRPr lang="en-US" sz="1300" dirty="0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83E35EB-AA32-D5E5-0584-93F0CACE5BDC}"/>
              </a:ext>
            </a:extLst>
          </p:cNvPr>
          <p:cNvSpPr txBox="1"/>
          <p:nvPr/>
        </p:nvSpPr>
        <p:spPr>
          <a:xfrm>
            <a:off x="4434365" y="4905289"/>
            <a:ext cx="1440202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$3.07M</a:t>
            </a:r>
          </a:p>
          <a:p>
            <a:pPr algn="ctr"/>
            <a:r>
              <a:rPr lang="en-US" sz="1200" dirty="0"/>
              <a:t>2006 Program Commitments</a:t>
            </a:r>
          </a:p>
          <a:p>
            <a:pPr algn="ctr"/>
            <a:endParaRPr lang="en-US" sz="1300" dirty="0">
              <a:solidFill>
                <a:schemeClr val="bg1"/>
              </a:solidFill>
            </a:endParaRP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DE8CF9E1-34D0-6121-6919-9E86252B4DDE}"/>
              </a:ext>
            </a:extLst>
          </p:cNvPr>
          <p:cNvSpPr/>
          <p:nvPr/>
        </p:nvSpPr>
        <p:spPr>
          <a:xfrm>
            <a:off x="3588990" y="2458807"/>
            <a:ext cx="782484" cy="8040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Spent $65K</a:t>
            </a:r>
          </a:p>
        </p:txBody>
      </p:sp>
      <p:sp>
        <p:nvSpPr>
          <p:cNvPr id="25" name="Arrow: Right 24">
            <a:extLst>
              <a:ext uri="{FF2B5EF4-FFF2-40B4-BE49-F238E27FC236}">
                <a16:creationId xmlns:a16="http://schemas.microsoft.com/office/drawing/2014/main" id="{5E86320F-9AB0-4957-699C-8E052F355077}"/>
              </a:ext>
            </a:extLst>
          </p:cNvPr>
          <p:cNvSpPr/>
          <p:nvPr/>
        </p:nvSpPr>
        <p:spPr>
          <a:xfrm>
            <a:off x="3601784" y="5036826"/>
            <a:ext cx="762000" cy="7774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2ECDECE-E8A1-C1FE-245C-6E2CD2396BB9}"/>
              </a:ext>
            </a:extLst>
          </p:cNvPr>
          <p:cNvSpPr txBox="1"/>
          <p:nvPr/>
        </p:nvSpPr>
        <p:spPr>
          <a:xfrm>
            <a:off x="3610662" y="5163935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Spent</a:t>
            </a:r>
          </a:p>
          <a:p>
            <a:r>
              <a:rPr lang="en-US" sz="1400" dirty="0"/>
              <a:t>$123K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6ECAF5E-35F6-D82D-7DCE-468E2B86262F}"/>
              </a:ext>
            </a:extLst>
          </p:cNvPr>
          <p:cNvSpPr txBox="1"/>
          <p:nvPr/>
        </p:nvSpPr>
        <p:spPr>
          <a:xfrm>
            <a:off x="4688633" y="1846363"/>
            <a:ext cx="9316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$8,349,375</a:t>
            </a:r>
          </a:p>
        </p:txBody>
      </p:sp>
    </p:spTree>
    <p:extLst>
      <p:ext uri="{BB962C8B-B14F-4D97-AF65-F5344CB8AC3E}">
        <p14:creationId xmlns:p14="http://schemas.microsoft.com/office/powerpoint/2010/main" val="13062424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378825" cy="990600"/>
          </a:xfrm>
        </p:spPr>
        <p:txBody>
          <a:bodyPr>
            <a:normAutofit/>
          </a:bodyPr>
          <a:lstStyle/>
          <a:p>
            <a:pPr marL="54864" eaLnBrk="1" fontAlgn="auto" hangingPunct="1">
              <a:spcAft>
                <a:spcPts val="0"/>
              </a:spcAft>
              <a:defRPr/>
            </a:pPr>
            <a:r>
              <a:rPr lang="en-US" sz="4000" b="1" dirty="0">
                <a:solidFill>
                  <a:srgbClr val="594740"/>
                </a:solidFill>
                <a:latin typeface="Calibri" panose="020F0502020204030204" pitchFamily="34" charset="0"/>
              </a:rPr>
              <a:t>FY23 STMP Budget</a:t>
            </a:r>
          </a:p>
        </p:txBody>
      </p:sp>
      <p:sp>
        <p:nvSpPr>
          <p:cNvPr id="30723" name="Slide Number Placeholder 9"/>
          <p:cNvSpPr>
            <a:spLocks noGrp="1"/>
          </p:cNvSpPr>
          <p:nvPr>
            <p:ph type="sldNum" sz="quarter" idx="12"/>
          </p:nvPr>
        </p:nvSpPr>
        <p:spPr bwMode="auto">
          <a:solidFill>
            <a:srgbClr val="A2B543"/>
          </a:solidFill>
        </p:spPr>
        <p:txBody>
          <a:bodyPr/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"/>
              <a:defRPr sz="26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A5AB81"/>
              </a:buClr>
              <a:buSzPct val="7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1200" dirty="0">
                <a:solidFill>
                  <a:srgbClr val="FFFFFF"/>
                </a:solidFill>
                <a:latin typeface="Arial" panose="020B0604020202020204" pitchFamily="34" charset="0"/>
              </a:rPr>
              <a:t>10</a:t>
            </a:r>
            <a:endParaRPr kumimoji="0" lang="en-US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CB166ADB-EC7D-46DB-AD0D-CB3397E9A465}"/>
              </a:ext>
            </a:extLst>
          </p:cNvPr>
          <p:cNvGraphicFramePr>
            <a:graphicFrameLocks/>
          </p:cNvGraphicFramePr>
          <p:nvPr/>
        </p:nvGraphicFramePr>
        <p:xfrm>
          <a:off x="636449" y="1863608"/>
          <a:ext cx="8129443" cy="28484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CA2DC0EC-DA1C-D3F3-AA05-C0DCF97E286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11160304"/>
              </p:ext>
            </p:extLst>
          </p:nvPr>
        </p:nvGraphicFramePr>
        <p:xfrm>
          <a:off x="636450" y="1849840"/>
          <a:ext cx="8129442" cy="45371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83DB1C74-F3A3-CC1A-D67A-EAE3121889A7}"/>
              </a:ext>
            </a:extLst>
          </p:cNvPr>
          <p:cNvSpPr txBox="1"/>
          <p:nvPr/>
        </p:nvSpPr>
        <p:spPr>
          <a:xfrm>
            <a:off x="2345269" y="2132106"/>
            <a:ext cx="9316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$7,757,319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82E7DBD-E763-B164-DF47-28035C6066F6}"/>
              </a:ext>
            </a:extLst>
          </p:cNvPr>
          <p:cNvSpPr txBox="1"/>
          <p:nvPr/>
        </p:nvSpPr>
        <p:spPr>
          <a:xfrm>
            <a:off x="2192790" y="2618441"/>
            <a:ext cx="12366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$807K Available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B52CA51-D8FF-AE29-3ECF-6A6B8D0F5244}"/>
              </a:ext>
            </a:extLst>
          </p:cNvPr>
          <p:cNvSpPr txBox="1"/>
          <p:nvPr/>
        </p:nvSpPr>
        <p:spPr>
          <a:xfrm>
            <a:off x="2091001" y="3472105"/>
            <a:ext cx="14402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$3.75M</a:t>
            </a:r>
          </a:p>
          <a:p>
            <a:pPr algn="ctr"/>
            <a:r>
              <a:rPr lang="en-US" sz="1200" dirty="0"/>
              <a:t>2019 Program</a:t>
            </a:r>
          </a:p>
          <a:p>
            <a:pPr algn="ctr"/>
            <a:r>
              <a:rPr lang="en-US" sz="1200" dirty="0"/>
              <a:t>Commitments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7B8D922-82DE-4230-72DA-7BF65870F094}"/>
              </a:ext>
            </a:extLst>
          </p:cNvPr>
          <p:cNvSpPr txBox="1"/>
          <p:nvPr/>
        </p:nvSpPr>
        <p:spPr>
          <a:xfrm>
            <a:off x="4498319" y="2667000"/>
            <a:ext cx="12366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$742K Available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C4C8A27-3F4D-D1FD-E063-88D6E9F3EB77}"/>
              </a:ext>
            </a:extLst>
          </p:cNvPr>
          <p:cNvSpPr txBox="1"/>
          <p:nvPr/>
        </p:nvSpPr>
        <p:spPr>
          <a:xfrm>
            <a:off x="4434365" y="2383117"/>
            <a:ext cx="14739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$775K New Revenue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75ABB5E-1A04-E449-5EAA-2725C3595733}"/>
              </a:ext>
            </a:extLst>
          </p:cNvPr>
          <p:cNvSpPr txBox="1"/>
          <p:nvPr/>
        </p:nvSpPr>
        <p:spPr>
          <a:xfrm>
            <a:off x="2091002" y="4921439"/>
            <a:ext cx="1440202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$3.2M</a:t>
            </a:r>
          </a:p>
          <a:p>
            <a:pPr algn="ctr"/>
            <a:r>
              <a:rPr lang="en-US" sz="1200" dirty="0"/>
              <a:t>2006 Program Commitments</a:t>
            </a:r>
          </a:p>
          <a:p>
            <a:pPr algn="ctr"/>
            <a:endParaRPr lang="en-US" sz="1300" dirty="0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83E35EB-AA32-D5E5-0584-93F0CACE5BDC}"/>
              </a:ext>
            </a:extLst>
          </p:cNvPr>
          <p:cNvSpPr txBox="1"/>
          <p:nvPr/>
        </p:nvSpPr>
        <p:spPr>
          <a:xfrm>
            <a:off x="4434365" y="4905289"/>
            <a:ext cx="1440202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$3.07M</a:t>
            </a:r>
          </a:p>
          <a:p>
            <a:pPr algn="ctr"/>
            <a:r>
              <a:rPr lang="en-US" sz="1200" dirty="0"/>
              <a:t>2006 Program Commitments</a:t>
            </a:r>
          </a:p>
          <a:p>
            <a:pPr algn="ctr"/>
            <a:endParaRPr lang="en-US" sz="1300" dirty="0">
              <a:solidFill>
                <a:schemeClr val="bg1"/>
              </a:solidFill>
            </a:endParaRP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DE8CF9E1-34D0-6121-6919-9E86252B4DDE}"/>
              </a:ext>
            </a:extLst>
          </p:cNvPr>
          <p:cNvSpPr/>
          <p:nvPr/>
        </p:nvSpPr>
        <p:spPr>
          <a:xfrm>
            <a:off x="5910275" y="3797783"/>
            <a:ext cx="836862" cy="8040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>
                <a:solidFill>
                  <a:schemeClr val="tx1"/>
                </a:solidFill>
              </a:rPr>
              <a:t>Spend all</a:t>
            </a:r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DD3ABD5F-56C7-C595-AE62-30310D1FB075}"/>
              </a:ext>
            </a:extLst>
          </p:cNvPr>
          <p:cNvSpPr/>
          <p:nvPr/>
        </p:nvSpPr>
        <p:spPr>
          <a:xfrm>
            <a:off x="5892279" y="4940722"/>
            <a:ext cx="836862" cy="8040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>
                <a:solidFill>
                  <a:schemeClr val="tx1"/>
                </a:solidFill>
              </a:rPr>
              <a:t>Spend all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0EF1DC7-81FD-BEF6-A18A-A039963B1492}"/>
              </a:ext>
            </a:extLst>
          </p:cNvPr>
          <p:cNvSpPr txBox="1"/>
          <p:nvPr/>
        </p:nvSpPr>
        <p:spPr>
          <a:xfrm>
            <a:off x="6747137" y="4122012"/>
            <a:ext cx="15413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$3.79M New Revenue</a:t>
            </a:r>
          </a:p>
        </p:txBody>
      </p:sp>
      <p:sp>
        <p:nvSpPr>
          <p:cNvPr id="26" name="Arrow: Right 25">
            <a:extLst>
              <a:ext uri="{FF2B5EF4-FFF2-40B4-BE49-F238E27FC236}">
                <a16:creationId xmlns:a16="http://schemas.microsoft.com/office/drawing/2014/main" id="{D67C5D64-64A5-134E-C4B3-77274D8E6246}"/>
              </a:ext>
            </a:extLst>
          </p:cNvPr>
          <p:cNvSpPr/>
          <p:nvPr/>
        </p:nvSpPr>
        <p:spPr>
          <a:xfrm>
            <a:off x="5917682" y="2389599"/>
            <a:ext cx="836862" cy="8040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>
                <a:solidFill>
                  <a:schemeClr val="tx1"/>
                </a:solidFill>
              </a:rPr>
              <a:t>Spend $75K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834959D-E097-2687-9BE9-55106FE6C364}"/>
              </a:ext>
            </a:extLst>
          </p:cNvPr>
          <p:cNvSpPr txBox="1"/>
          <p:nvPr/>
        </p:nvSpPr>
        <p:spPr>
          <a:xfrm>
            <a:off x="6777728" y="5606264"/>
            <a:ext cx="13039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$1.44M Available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9E1226B-DE29-C298-3219-0E31EEBA73CF}"/>
              </a:ext>
            </a:extLst>
          </p:cNvPr>
          <p:cNvSpPr txBox="1"/>
          <p:nvPr/>
        </p:nvSpPr>
        <p:spPr>
          <a:xfrm>
            <a:off x="4688633" y="1846363"/>
            <a:ext cx="9316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$8,349,375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F891874-B88C-02D7-15A7-EFEF9B83DE31}"/>
              </a:ext>
            </a:extLst>
          </p:cNvPr>
          <p:cNvSpPr txBox="1"/>
          <p:nvPr/>
        </p:nvSpPr>
        <p:spPr>
          <a:xfrm>
            <a:off x="6963868" y="3182992"/>
            <a:ext cx="9316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$5,231,840</a:t>
            </a:r>
          </a:p>
        </p:txBody>
      </p:sp>
    </p:spTree>
    <p:extLst>
      <p:ext uri="{BB962C8B-B14F-4D97-AF65-F5344CB8AC3E}">
        <p14:creationId xmlns:p14="http://schemas.microsoft.com/office/powerpoint/2010/main" val="13545764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612775" y="280988"/>
            <a:ext cx="8153400" cy="990600"/>
          </a:xfrm>
        </p:spPr>
        <p:txBody>
          <a:bodyPr/>
          <a:lstStyle/>
          <a:p>
            <a:pPr marL="53975" eaLnBrk="1" hangingPunct="1">
              <a:defRPr/>
            </a:pPr>
            <a:r>
              <a:rPr lang="en-US" altLang="en-US" sz="4000" b="1" dirty="0">
                <a:solidFill>
                  <a:srgbClr val="594740"/>
                </a:solidFill>
                <a:latin typeface="Calibri" panose="020F0502020204030204" pitchFamily="34" charset="0"/>
              </a:rPr>
              <a:t>FY 22 Accomplishment Highlights</a:t>
            </a:r>
          </a:p>
        </p:txBody>
      </p:sp>
      <p:sp>
        <p:nvSpPr>
          <p:cNvPr id="13315" name="Slide Number Placeholder 9"/>
          <p:cNvSpPr>
            <a:spLocks noGrp="1"/>
          </p:cNvSpPr>
          <p:nvPr>
            <p:ph type="sldNum" sz="quarter" idx="12"/>
          </p:nvPr>
        </p:nvSpPr>
        <p:spPr bwMode="auto">
          <a:solidFill>
            <a:srgbClr val="A2B543"/>
          </a:solidFill>
        </p:spPr>
        <p:txBody>
          <a:bodyPr/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"/>
              <a:defRPr sz="26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A5AB81"/>
              </a:buClr>
              <a:buSzPct val="7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FFFFFF"/>
                </a:solidFill>
                <a:latin typeface="Arial" panose="020B0604020202020204" pitchFamily="34" charset="0"/>
              </a:rPr>
              <a:t>14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3400" y="1752600"/>
            <a:ext cx="4038600" cy="3105287"/>
          </a:xfrm>
        </p:spPr>
        <p:txBody>
          <a:bodyPr>
            <a:noAutofit/>
          </a:bodyPr>
          <a:lstStyle/>
          <a:p>
            <a:pPr>
              <a:buClr>
                <a:srgbClr val="92D050"/>
              </a:buClr>
              <a:buSzPct val="100000"/>
              <a:buFont typeface="Wingdings" panose="05000000000000000000" pitchFamily="2" charset="2"/>
              <a:buChar char="§"/>
            </a:pPr>
            <a:endParaRPr lang="en-US" sz="1200" dirty="0"/>
          </a:p>
          <a:p>
            <a:pPr>
              <a:spcAft>
                <a:spcPts val="1200"/>
              </a:spcAft>
              <a:buClr>
                <a:srgbClr val="92D050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sz="2200" dirty="0">
                <a:effectLst/>
                <a:ea typeface="Times New Roman" panose="02020603050405020304" pitchFamily="18" charset="0"/>
              </a:rPr>
              <a:t>Began updating the </a:t>
            </a:r>
            <a:r>
              <a:rPr lang="en-US" sz="2200" b="1" dirty="0">
                <a:effectLst/>
                <a:ea typeface="Times New Roman" panose="02020603050405020304" pitchFamily="18" charset="0"/>
              </a:rPr>
              <a:t>West County Action Plan</a:t>
            </a:r>
            <a:r>
              <a:rPr lang="en-US" sz="2200" dirty="0">
                <a:effectLst/>
                <a:ea typeface="Times New Roman" panose="02020603050405020304" pitchFamily="18" charset="0"/>
              </a:rPr>
              <a:t> for Routes of Regional Significance, which includes goals and actions for improving mobility. </a:t>
            </a:r>
          </a:p>
          <a:p>
            <a:pPr>
              <a:buClr>
                <a:srgbClr val="92D050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Nearly completed</a:t>
            </a:r>
            <a:r>
              <a:rPr lang="en-US" sz="22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San Pablo Avenue Multimodal Corridor Study – Phase 2</a:t>
            </a:r>
            <a:r>
              <a:rPr lang="en-US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in partnership with the Alameda County Transportation Commission (ACTC) to investigate complete street elements. </a:t>
            </a:r>
            <a:endParaRPr lang="en-US" dirty="0"/>
          </a:p>
          <a:p>
            <a:pPr lvl="1">
              <a:spcAft>
                <a:spcPts val="800"/>
              </a:spcAft>
              <a:buClr>
                <a:srgbClr val="92D050"/>
              </a:buClr>
              <a:buSzPct val="100000"/>
              <a:buFont typeface="Wingdings" panose="05000000000000000000" pitchFamily="2" charset="2"/>
              <a:buChar char="§"/>
            </a:pPr>
            <a:endParaRPr lang="en-US" sz="11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263815F-74F6-6D4E-CF39-AB435F24D7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8692" y="1907301"/>
            <a:ext cx="3899877" cy="233973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EC69278-1516-16B8-A8D9-75095A2B0A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3002" y="4247032"/>
            <a:ext cx="3935567" cy="2329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4386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612775" y="280988"/>
            <a:ext cx="8153400" cy="990600"/>
          </a:xfrm>
        </p:spPr>
        <p:txBody>
          <a:bodyPr/>
          <a:lstStyle/>
          <a:p>
            <a:pPr marL="53975" eaLnBrk="1" hangingPunct="1">
              <a:defRPr/>
            </a:pPr>
            <a:r>
              <a:rPr lang="en-US" altLang="en-US" sz="4000" b="1" dirty="0">
                <a:solidFill>
                  <a:srgbClr val="594740"/>
                </a:solidFill>
                <a:latin typeface="Calibri" panose="020F0502020204030204" pitchFamily="34" charset="0"/>
              </a:rPr>
              <a:t>FY 22 Accomplishment Highlights</a:t>
            </a:r>
          </a:p>
        </p:txBody>
      </p:sp>
      <p:sp>
        <p:nvSpPr>
          <p:cNvPr id="13315" name="Slide Number Placeholder 9"/>
          <p:cNvSpPr>
            <a:spLocks noGrp="1"/>
          </p:cNvSpPr>
          <p:nvPr>
            <p:ph type="sldNum" sz="quarter" idx="12"/>
          </p:nvPr>
        </p:nvSpPr>
        <p:spPr bwMode="auto">
          <a:solidFill>
            <a:srgbClr val="A2B543"/>
          </a:solidFill>
        </p:spPr>
        <p:txBody>
          <a:bodyPr/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"/>
              <a:defRPr sz="26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A5AB81"/>
              </a:buClr>
              <a:buSzPct val="7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FFFFFF"/>
                </a:solidFill>
                <a:latin typeface="Arial" panose="020B0604020202020204" pitchFamily="34" charset="0"/>
              </a:rPr>
              <a:t>13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88743" y="1271588"/>
            <a:ext cx="4729370" cy="3521075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1200" dirty="0"/>
          </a:p>
          <a:p>
            <a:endParaRPr lang="en-US" sz="2000" b="0" i="0" u="none" strike="noStrike" baseline="0" dirty="0">
              <a:latin typeface="Calibri" panose="020F0502020204030204" pitchFamily="34" charset="0"/>
            </a:endParaRPr>
          </a:p>
          <a:p>
            <a:pPr>
              <a:spcAft>
                <a:spcPts val="2400"/>
              </a:spcAft>
              <a:buClr>
                <a:srgbClr val="A2B543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sz="2200" dirty="0">
                <a:effectLst/>
                <a:ea typeface="Times New Roman" panose="02020603050405020304" pitchFamily="18" charset="0"/>
              </a:rPr>
              <a:t>Joined with other agencies to participating in the </a:t>
            </a:r>
            <a:r>
              <a:rPr lang="en-US" sz="2200" b="1" dirty="0">
                <a:effectLst/>
                <a:ea typeface="Times New Roman" panose="02020603050405020304" pitchFamily="18" charset="0"/>
              </a:rPr>
              <a:t>I-80 Design Alternatives Assessment</a:t>
            </a:r>
            <a:r>
              <a:rPr lang="en-US" sz="2200" dirty="0">
                <a:effectLst/>
                <a:ea typeface="Times New Roman" panose="02020603050405020304" pitchFamily="18" charset="0"/>
              </a:rPr>
              <a:t> led by MTC, ACTC and CCTA. </a:t>
            </a:r>
            <a:endParaRPr lang="en-US" sz="2200" b="0" i="0" u="none" strike="noStrike" baseline="0" dirty="0">
              <a:highlight>
                <a:srgbClr val="FFFF00"/>
              </a:highlight>
            </a:endParaRPr>
          </a:p>
          <a:p>
            <a:pPr>
              <a:spcAft>
                <a:spcPts val="2400"/>
              </a:spcAft>
              <a:buClr>
                <a:srgbClr val="A2B543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Competed successfully for a $635,000 Caltrans </a:t>
            </a:r>
            <a:r>
              <a:rPr lang="en-US" sz="2200" dirty="0">
                <a:effectLst/>
                <a:ea typeface="Calibri" panose="020F0502020204030204" pitchFamily="34" charset="0"/>
              </a:rPr>
              <a:t>Sustainable Transportation Planning grant to conduct a </a:t>
            </a:r>
            <a:r>
              <a:rPr lang="en-US" sz="22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Richmond Parkway Environmental Justice and Regional Mobility Study</a:t>
            </a:r>
            <a:r>
              <a:rPr lang="en-US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 </a:t>
            </a:r>
            <a:endParaRPr lang="en-US" sz="2200" dirty="0">
              <a:effectLst/>
              <a:ea typeface="Times New Roman" panose="02020603050405020304" pitchFamily="18" charset="0"/>
            </a:endParaRPr>
          </a:p>
          <a:p>
            <a:pPr>
              <a:spcAft>
                <a:spcPts val="2400"/>
              </a:spcAft>
              <a:buClr>
                <a:srgbClr val="A2B543"/>
              </a:buClr>
              <a:buSzPct val="110000"/>
              <a:buFont typeface="Wingdings" panose="05000000000000000000" pitchFamily="2" charset="2"/>
              <a:buChar char="§"/>
            </a:pPr>
            <a:endParaRPr lang="en-US" sz="2200" b="0" i="0" u="none" strike="noStrike" baseline="0" dirty="0">
              <a:solidFill>
                <a:srgbClr val="000000"/>
              </a:solidFill>
            </a:endParaRPr>
          </a:p>
          <a:p>
            <a:pPr>
              <a:spcAft>
                <a:spcPts val="2400"/>
              </a:spcAft>
              <a:buClr>
                <a:srgbClr val="A2B543"/>
              </a:buClr>
              <a:buSzPct val="110000"/>
              <a:buFont typeface="Wingdings" panose="05000000000000000000" pitchFamily="2" charset="2"/>
              <a:buChar char="§"/>
            </a:pPr>
            <a:endParaRPr lang="en-US" sz="2200" b="0" i="0" u="none" strike="noStrike" baseline="0" dirty="0"/>
          </a:p>
          <a:p>
            <a:pPr>
              <a:spcAft>
                <a:spcPts val="2400"/>
              </a:spcAft>
              <a:buClr>
                <a:srgbClr val="A2B543"/>
              </a:buClr>
              <a:buSzPct val="110000"/>
              <a:buFont typeface="Wingdings" panose="05000000000000000000" pitchFamily="2" charset="2"/>
              <a:buChar char="§"/>
            </a:pPr>
            <a:endParaRPr lang="en-US" sz="2200" b="0" i="0" u="none" strike="noStrike" baseline="0" dirty="0">
              <a:solidFill>
                <a:srgbClr val="000000"/>
              </a:solidFill>
            </a:endParaRPr>
          </a:p>
          <a:p>
            <a:pPr>
              <a:spcAft>
                <a:spcPts val="2400"/>
              </a:spcAft>
              <a:buClr>
                <a:srgbClr val="A2B543"/>
              </a:buClr>
              <a:buSzPct val="110000"/>
              <a:buFont typeface="Wingdings" panose="05000000000000000000" pitchFamily="2" charset="2"/>
              <a:buChar char="§"/>
            </a:pPr>
            <a:endParaRPr lang="en-US" sz="2200" dirty="0"/>
          </a:p>
          <a:p>
            <a:pPr marL="0" indent="0">
              <a:spcAft>
                <a:spcPts val="2400"/>
              </a:spcAft>
              <a:buClr>
                <a:srgbClr val="A2B543"/>
              </a:buClr>
              <a:buSzPct val="110000"/>
              <a:buNone/>
            </a:pPr>
            <a:endParaRPr lang="en-US" sz="2200" dirty="0"/>
          </a:p>
          <a:p>
            <a:pPr marL="0" indent="0">
              <a:spcAft>
                <a:spcPts val="2400"/>
              </a:spcAft>
              <a:buClr>
                <a:srgbClr val="A2B543"/>
              </a:buClr>
              <a:buSzPct val="140000"/>
              <a:buNone/>
            </a:pPr>
            <a:endParaRPr lang="en-US" sz="2000" dirty="0"/>
          </a:p>
        </p:txBody>
      </p:sp>
      <p:pic>
        <p:nvPicPr>
          <p:cNvPr id="11" name="chart">
            <a:extLst>
              <a:ext uri="{FF2B5EF4-FFF2-40B4-BE49-F238E27FC236}">
                <a16:creationId xmlns:a16="http://schemas.microsoft.com/office/drawing/2014/main" id="{6577FE3D-7DD9-4A5F-81EE-6DC6940D95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7800" y="1828800"/>
            <a:ext cx="3698246" cy="4519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6538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612775" y="280988"/>
            <a:ext cx="8153400" cy="990600"/>
          </a:xfrm>
        </p:spPr>
        <p:txBody>
          <a:bodyPr/>
          <a:lstStyle/>
          <a:p>
            <a:pPr marL="53975" eaLnBrk="1" hangingPunct="1">
              <a:defRPr/>
            </a:pPr>
            <a:r>
              <a:rPr lang="en-US" altLang="en-US" sz="4000" b="1" dirty="0">
                <a:solidFill>
                  <a:srgbClr val="594740"/>
                </a:solidFill>
                <a:latin typeface="Calibri" panose="020F0502020204030204" pitchFamily="34" charset="0"/>
              </a:rPr>
              <a:t>FY 22 Accomplishment Highlights</a:t>
            </a:r>
          </a:p>
        </p:txBody>
      </p:sp>
      <p:sp>
        <p:nvSpPr>
          <p:cNvPr id="13315" name="Slide Number Placeholder 9"/>
          <p:cNvSpPr>
            <a:spLocks noGrp="1"/>
          </p:cNvSpPr>
          <p:nvPr>
            <p:ph type="sldNum" sz="quarter" idx="12"/>
          </p:nvPr>
        </p:nvSpPr>
        <p:spPr bwMode="auto">
          <a:solidFill>
            <a:srgbClr val="A2B543"/>
          </a:solidFill>
        </p:spPr>
        <p:txBody>
          <a:bodyPr/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"/>
              <a:defRPr sz="26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A5AB81"/>
              </a:buClr>
              <a:buSzPct val="7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FFFFFF"/>
                </a:solidFill>
                <a:latin typeface="Arial" panose="020B0604020202020204" pitchFamily="34" charset="0"/>
              </a:rPr>
              <a:t>15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65117" y="1703629"/>
            <a:ext cx="4773706" cy="4884737"/>
          </a:xfrm>
        </p:spPr>
        <p:txBody>
          <a:bodyPr>
            <a:noAutofit/>
          </a:bodyPr>
          <a:lstStyle/>
          <a:p>
            <a:pPr>
              <a:buClr>
                <a:srgbClr val="92D050"/>
              </a:buClr>
              <a:buSzPct val="100000"/>
              <a:buFont typeface="Wingdings" panose="05000000000000000000" pitchFamily="2" charset="2"/>
              <a:buChar char="§"/>
            </a:pPr>
            <a:endParaRPr lang="en-US" sz="1200" dirty="0"/>
          </a:p>
          <a:p>
            <a:pPr>
              <a:spcAft>
                <a:spcPts val="1800"/>
              </a:spcAft>
              <a:buClr>
                <a:srgbClr val="92D050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Revived the </a:t>
            </a:r>
            <a:r>
              <a:rPr lang="en-US" sz="22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Pass2Class program</a:t>
            </a:r>
            <a:r>
              <a:rPr lang="en-US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which offers free bus passes to students at the beginning of the year; approached pre-pandemic levels, with over 1,200 students participating</a:t>
            </a:r>
          </a:p>
          <a:p>
            <a:pPr>
              <a:spcAft>
                <a:spcPts val="1800"/>
              </a:spcAft>
              <a:buClr>
                <a:srgbClr val="92D050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Started a new program, the </a:t>
            </a:r>
            <a:r>
              <a:rPr lang="en-US" sz="22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Summer Bike Challenge</a:t>
            </a:r>
            <a:r>
              <a:rPr lang="en-US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which encourages families to bicycle to various locations around their community.</a:t>
            </a:r>
          </a:p>
          <a:p>
            <a:pPr marL="0" indent="0">
              <a:spcAft>
                <a:spcPts val="1800"/>
              </a:spcAft>
              <a:buClr>
                <a:srgbClr val="92D050"/>
              </a:buClr>
              <a:buSzPct val="110000"/>
              <a:buNone/>
            </a:pPr>
            <a:r>
              <a:rPr lang="en-US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200" b="0" i="0" u="none" strike="noStrike" baseline="0" dirty="0">
              <a:solidFill>
                <a:srgbClr val="000000"/>
              </a:solidFill>
            </a:endParaRPr>
          </a:p>
        </p:txBody>
      </p:sp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EE547D0F-7B8A-FFB2-6901-52BBF1BA0C0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630" b="1282"/>
          <a:stretch/>
        </p:blipFill>
        <p:spPr bwMode="auto">
          <a:xfrm>
            <a:off x="5638800" y="1905000"/>
            <a:ext cx="2944906" cy="374569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26504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612775" y="280988"/>
            <a:ext cx="8153400" cy="990600"/>
          </a:xfrm>
        </p:spPr>
        <p:txBody>
          <a:bodyPr/>
          <a:lstStyle/>
          <a:p>
            <a:pPr marL="53975" eaLnBrk="1" hangingPunct="1">
              <a:defRPr/>
            </a:pPr>
            <a:r>
              <a:rPr lang="en-US" altLang="en-US" sz="4000" b="1" dirty="0">
                <a:solidFill>
                  <a:srgbClr val="594740"/>
                </a:solidFill>
                <a:latin typeface="Calibri" panose="020F0502020204030204" pitchFamily="34" charset="0"/>
              </a:rPr>
              <a:t>FY 22 Accomplishment Highlights</a:t>
            </a:r>
          </a:p>
        </p:txBody>
      </p:sp>
      <p:sp>
        <p:nvSpPr>
          <p:cNvPr id="13315" name="Slide Number Placeholder 9"/>
          <p:cNvSpPr>
            <a:spLocks noGrp="1"/>
          </p:cNvSpPr>
          <p:nvPr>
            <p:ph type="sldNum" sz="quarter" idx="12"/>
          </p:nvPr>
        </p:nvSpPr>
        <p:spPr bwMode="auto">
          <a:solidFill>
            <a:srgbClr val="A2B543"/>
          </a:solidFill>
        </p:spPr>
        <p:txBody>
          <a:bodyPr/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"/>
              <a:defRPr sz="26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A5AB81"/>
              </a:buClr>
              <a:buSzPct val="7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FFFFFF"/>
                </a:solidFill>
                <a:latin typeface="Arial" panose="020B0604020202020204" pitchFamily="34" charset="0"/>
              </a:rPr>
              <a:t>12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48590" y="1516063"/>
            <a:ext cx="3433970" cy="312420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1200" dirty="0"/>
          </a:p>
          <a:p>
            <a:endParaRPr lang="en-US" sz="2000" b="0" i="0" u="none" strike="noStrike" baseline="0" dirty="0">
              <a:latin typeface="Calibri" panose="020F0502020204030204" pitchFamily="34" charset="0"/>
            </a:endParaRPr>
          </a:p>
          <a:p>
            <a:pPr>
              <a:spcAft>
                <a:spcPts val="2400"/>
              </a:spcAft>
              <a:buClr>
                <a:srgbClr val="A2B543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Revived the </a:t>
            </a:r>
            <a:r>
              <a:rPr lang="en-US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Travel Training Program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which trains West County seniors on how to use local public transit and other transportation services.     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spcAft>
                <a:spcPts val="2400"/>
              </a:spcAft>
              <a:buClr>
                <a:srgbClr val="A2B543"/>
              </a:buClr>
              <a:buSzPct val="110000"/>
              <a:buNone/>
            </a:pPr>
            <a:endParaRPr lang="en-US" sz="2200" b="0" i="0" u="none" strike="noStrike" baseline="0" dirty="0"/>
          </a:p>
          <a:p>
            <a:pPr>
              <a:spcAft>
                <a:spcPts val="2400"/>
              </a:spcAft>
              <a:buClr>
                <a:srgbClr val="A2B543"/>
              </a:buClr>
              <a:buSzPct val="110000"/>
              <a:buFont typeface="Wingdings" panose="05000000000000000000" pitchFamily="2" charset="2"/>
              <a:buChar char="§"/>
            </a:pPr>
            <a:endParaRPr lang="en-US" sz="2200" b="0" i="0" u="none" strike="noStrike" baseline="0" dirty="0">
              <a:solidFill>
                <a:srgbClr val="000000"/>
              </a:solidFill>
            </a:endParaRPr>
          </a:p>
          <a:p>
            <a:pPr>
              <a:spcAft>
                <a:spcPts val="2400"/>
              </a:spcAft>
              <a:buClr>
                <a:srgbClr val="A2B543"/>
              </a:buClr>
              <a:buSzPct val="110000"/>
              <a:buFont typeface="Wingdings" panose="05000000000000000000" pitchFamily="2" charset="2"/>
              <a:buChar char="§"/>
            </a:pPr>
            <a:endParaRPr lang="en-US" sz="2200" dirty="0"/>
          </a:p>
          <a:p>
            <a:pPr marL="0" indent="0">
              <a:spcAft>
                <a:spcPts val="2400"/>
              </a:spcAft>
              <a:buClr>
                <a:srgbClr val="A2B543"/>
              </a:buClr>
              <a:buSzPct val="110000"/>
              <a:buNone/>
            </a:pPr>
            <a:endParaRPr lang="en-US" sz="2200" dirty="0"/>
          </a:p>
          <a:p>
            <a:pPr marL="0" indent="0">
              <a:spcAft>
                <a:spcPts val="2400"/>
              </a:spcAft>
              <a:buClr>
                <a:srgbClr val="A2B543"/>
              </a:buClr>
              <a:buSzPct val="140000"/>
              <a:buNone/>
            </a:pPr>
            <a:endParaRPr lang="en-US" sz="2000" dirty="0"/>
          </a:p>
        </p:txBody>
      </p:sp>
      <p:pic>
        <p:nvPicPr>
          <p:cNvPr id="8" name="Picture 7" descr="A person and person talking to a group of people&#10;&#10;Description automatically generated with low confidence">
            <a:extLst>
              <a:ext uri="{FF2B5EF4-FFF2-40B4-BE49-F238E27FC236}">
                <a16:creationId xmlns:a16="http://schemas.microsoft.com/office/drawing/2014/main" id="{FD12A247-2B85-4173-AE55-6D457DFA3E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9600" y="2209800"/>
            <a:ext cx="4234962" cy="3176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5673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612775" y="280988"/>
            <a:ext cx="8153400" cy="990600"/>
          </a:xfrm>
        </p:spPr>
        <p:txBody>
          <a:bodyPr/>
          <a:lstStyle/>
          <a:p>
            <a:pPr marL="53975" eaLnBrk="1" hangingPunct="1">
              <a:defRPr/>
            </a:pPr>
            <a:r>
              <a:rPr lang="en-US" altLang="en-US" sz="4000" b="1" dirty="0">
                <a:solidFill>
                  <a:srgbClr val="594740"/>
                </a:solidFill>
                <a:latin typeface="Calibri" panose="020F0502020204030204" pitchFamily="34" charset="0"/>
              </a:rPr>
              <a:t>FY 23 Work Program - Highlights</a:t>
            </a:r>
          </a:p>
        </p:txBody>
      </p:sp>
      <p:sp>
        <p:nvSpPr>
          <p:cNvPr id="13315" name="Slide Number Placeholder 9"/>
          <p:cNvSpPr>
            <a:spLocks noGrp="1"/>
          </p:cNvSpPr>
          <p:nvPr>
            <p:ph type="sldNum" sz="quarter" idx="12"/>
          </p:nvPr>
        </p:nvSpPr>
        <p:spPr bwMode="auto">
          <a:solidFill>
            <a:srgbClr val="A2B543"/>
          </a:solidFill>
        </p:spPr>
        <p:txBody>
          <a:bodyPr/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"/>
              <a:defRPr sz="26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A5AB81"/>
              </a:buClr>
              <a:buSzPct val="7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FFFFFF"/>
                </a:solidFill>
                <a:latin typeface="Arial" panose="020B0604020202020204" pitchFamily="34" charset="0"/>
              </a:rPr>
              <a:t>16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76200" y="1271588"/>
            <a:ext cx="9067800" cy="3521075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1200" dirty="0"/>
          </a:p>
          <a:p>
            <a:pPr lvl="1">
              <a:spcAft>
                <a:spcPts val="1200"/>
              </a:spcAft>
              <a:buClr>
                <a:srgbClr val="A2B543"/>
              </a:buClr>
              <a:buSzPct val="140000"/>
              <a:buFont typeface="Wingdings" panose="05000000000000000000" pitchFamily="2" charset="2"/>
              <a:buChar char="§"/>
            </a:pPr>
            <a:endParaRPr lang="en-US" sz="1700" dirty="0"/>
          </a:p>
          <a:p>
            <a:pPr marL="366713" lvl="1" indent="0">
              <a:spcAft>
                <a:spcPts val="1200"/>
              </a:spcAft>
              <a:buClr>
                <a:srgbClr val="A2B543"/>
              </a:buClr>
              <a:buSzPct val="140000"/>
              <a:buNone/>
            </a:pPr>
            <a:r>
              <a:rPr lang="en-US" sz="2800" b="1" u="sng" dirty="0"/>
              <a:t>Will Complete</a:t>
            </a:r>
          </a:p>
          <a:p>
            <a:pPr lvl="1">
              <a:spcAft>
                <a:spcPts val="1200"/>
              </a:spcAft>
              <a:buClr>
                <a:srgbClr val="A2B543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sz="2200" dirty="0"/>
              <a:t>Phase 2 of the San Pablo Avenue Corridor Study</a:t>
            </a:r>
          </a:p>
          <a:p>
            <a:pPr lvl="1">
              <a:spcAft>
                <a:spcPts val="1200"/>
              </a:spcAft>
              <a:buClr>
                <a:srgbClr val="A2B543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sz="2200" dirty="0"/>
              <a:t>West County Action Plan </a:t>
            </a:r>
          </a:p>
          <a:p>
            <a:pPr lvl="1">
              <a:spcAft>
                <a:spcPts val="1200"/>
              </a:spcAft>
              <a:buClr>
                <a:srgbClr val="A2B543"/>
              </a:buClr>
              <a:buSzPct val="110000"/>
              <a:buFont typeface="Wingdings" panose="05000000000000000000" pitchFamily="2" charset="2"/>
              <a:buChar char="§"/>
            </a:pPr>
            <a:endParaRPr lang="en-US" sz="2200" dirty="0"/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6713" lvl="1" indent="0">
              <a:spcAft>
                <a:spcPts val="1200"/>
              </a:spcAft>
              <a:buClr>
                <a:srgbClr val="A2B543"/>
              </a:buClr>
              <a:buSzPct val="110000"/>
              <a:buNone/>
            </a:pPr>
            <a:endParaRPr lang="en-US" sz="2200" dirty="0"/>
          </a:p>
          <a:p>
            <a:pPr lvl="1">
              <a:spcAft>
                <a:spcPts val="1200"/>
              </a:spcAft>
              <a:buClr>
                <a:srgbClr val="A2B543"/>
              </a:buClr>
              <a:buSzPct val="140000"/>
              <a:buFont typeface="Wingdings" panose="05000000000000000000" pitchFamily="2" charset="2"/>
              <a:buChar char="§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7573695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378825" cy="990600"/>
          </a:xfrm>
        </p:spPr>
        <p:txBody>
          <a:bodyPr>
            <a:normAutofit/>
          </a:bodyPr>
          <a:lstStyle/>
          <a:p>
            <a:pPr marL="54864" eaLnBrk="1" fontAlgn="auto" hangingPunct="1">
              <a:spcAft>
                <a:spcPts val="0"/>
              </a:spcAft>
              <a:defRPr/>
            </a:pPr>
            <a:r>
              <a:rPr lang="en-US" sz="4000" b="1" dirty="0">
                <a:solidFill>
                  <a:srgbClr val="594740"/>
                </a:solidFill>
                <a:latin typeface="Calibri" panose="020F0502020204030204" pitchFamily="34" charset="0"/>
              </a:rPr>
              <a:t>Presentation Outline</a:t>
            </a:r>
          </a:p>
        </p:txBody>
      </p:sp>
      <p:sp>
        <p:nvSpPr>
          <p:cNvPr id="30723" name="Slide Number Placeholder 9"/>
          <p:cNvSpPr>
            <a:spLocks noGrp="1"/>
          </p:cNvSpPr>
          <p:nvPr>
            <p:ph type="sldNum" sz="quarter" idx="12"/>
          </p:nvPr>
        </p:nvSpPr>
        <p:spPr bwMode="auto">
          <a:solidFill>
            <a:srgbClr val="A2B543"/>
          </a:solidFill>
        </p:spPr>
        <p:txBody>
          <a:bodyPr/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"/>
              <a:defRPr sz="26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A5AB81"/>
              </a:buClr>
              <a:buSzPct val="7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4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FFC25ED-90E9-49D3-B836-AE0A04F3009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516063"/>
            <a:ext cx="8534400" cy="4754563"/>
          </a:xfrm>
        </p:spPr>
        <p:txBody>
          <a:bodyPr>
            <a:noAutofit/>
          </a:bodyPr>
          <a:lstStyle/>
          <a:p>
            <a:pPr marL="548640" indent="-41148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" panose="05000000000000000000" pitchFamily="2" charset="2"/>
              <a:buNone/>
              <a:defRPr/>
            </a:pPr>
            <a:endParaRPr lang="en-US" sz="2000" dirty="0">
              <a:solidFill>
                <a:schemeClr val="bg1"/>
              </a:solidFill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Clr>
                <a:srgbClr val="A2B543"/>
              </a:buClr>
              <a:buSzPct val="110000"/>
              <a:buNone/>
              <a:defRPr/>
            </a:pPr>
            <a:r>
              <a:rPr lang="en-US" sz="2400" dirty="0"/>
              <a:t>1. Analysis of WCCTAC General Operations  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Clr>
                <a:srgbClr val="A2B543"/>
              </a:buClr>
              <a:buSzPct val="110000"/>
              <a:buNone/>
              <a:defRPr/>
            </a:pPr>
            <a:r>
              <a:rPr lang="en-US" sz="2400" dirty="0"/>
              <a:t>       - FY22 Budget vs Forecasted Actuals</a:t>
            </a:r>
          </a:p>
          <a:p>
            <a:pPr marL="0" indent="0">
              <a:spcBef>
                <a:spcPts val="0"/>
              </a:spcBef>
              <a:spcAft>
                <a:spcPts val="1500"/>
              </a:spcAft>
              <a:buClr>
                <a:srgbClr val="A2B543"/>
              </a:buClr>
              <a:buSzPct val="110000"/>
              <a:buNone/>
              <a:defRPr/>
            </a:pPr>
            <a:r>
              <a:rPr lang="en-US" sz="2400" dirty="0"/>
              <a:t>       - FY22 Budget vs Draft FY23 Budget</a:t>
            </a:r>
          </a:p>
          <a:p>
            <a:pPr marL="0" indent="0">
              <a:spcBef>
                <a:spcPts val="0"/>
              </a:spcBef>
              <a:spcAft>
                <a:spcPts val="1600"/>
              </a:spcAft>
              <a:buClr>
                <a:srgbClr val="A2B543"/>
              </a:buClr>
              <a:buSzPct val="110000"/>
              <a:buNone/>
              <a:defRPr/>
            </a:pPr>
            <a:r>
              <a:rPr lang="en-US" sz="2400" dirty="0"/>
              <a:t>2. Proposed Dues for FY23</a:t>
            </a:r>
          </a:p>
          <a:p>
            <a:pPr marL="0" indent="0">
              <a:spcBef>
                <a:spcPts val="0"/>
              </a:spcBef>
              <a:spcAft>
                <a:spcPts val="1600"/>
              </a:spcAft>
              <a:buClr>
                <a:srgbClr val="A2B543"/>
              </a:buClr>
              <a:buSzPct val="110000"/>
              <a:buNone/>
              <a:defRPr/>
            </a:pPr>
            <a:r>
              <a:rPr lang="en-US" sz="2400" dirty="0"/>
              <a:t>3. Draft TDM and STMP FY23 Budgets </a:t>
            </a:r>
          </a:p>
          <a:p>
            <a:pPr marL="0" indent="0">
              <a:spcBef>
                <a:spcPts val="0"/>
              </a:spcBef>
              <a:spcAft>
                <a:spcPts val="1600"/>
              </a:spcAft>
              <a:buClr>
                <a:srgbClr val="A2B543"/>
              </a:buClr>
              <a:buSzPct val="110000"/>
              <a:buNone/>
              <a:defRPr/>
            </a:pPr>
            <a:r>
              <a:rPr lang="en-US" sz="2400" dirty="0"/>
              <a:t>4. Accomplishments for FY22</a:t>
            </a:r>
          </a:p>
          <a:p>
            <a:pPr marL="0" indent="0">
              <a:spcBef>
                <a:spcPts val="0"/>
              </a:spcBef>
              <a:spcAft>
                <a:spcPts val="1600"/>
              </a:spcAft>
              <a:buClr>
                <a:srgbClr val="A2B543"/>
              </a:buClr>
              <a:buSzPct val="110000"/>
              <a:buNone/>
              <a:defRPr/>
            </a:pPr>
            <a:r>
              <a:rPr lang="en-US" sz="2400" dirty="0"/>
              <a:t>5. Proposed Work Program for FY23 </a:t>
            </a:r>
          </a:p>
        </p:txBody>
      </p:sp>
    </p:spTree>
    <p:extLst>
      <p:ext uri="{BB962C8B-B14F-4D97-AF65-F5344CB8AC3E}">
        <p14:creationId xmlns:p14="http://schemas.microsoft.com/office/powerpoint/2010/main" val="1604046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612775" y="280988"/>
            <a:ext cx="8153400" cy="990600"/>
          </a:xfrm>
        </p:spPr>
        <p:txBody>
          <a:bodyPr/>
          <a:lstStyle/>
          <a:p>
            <a:pPr marL="53975" eaLnBrk="1" hangingPunct="1">
              <a:defRPr/>
            </a:pPr>
            <a:r>
              <a:rPr lang="en-US" altLang="en-US" sz="4000" b="1" dirty="0">
                <a:solidFill>
                  <a:srgbClr val="594740"/>
                </a:solidFill>
                <a:latin typeface="Calibri" panose="020F0502020204030204" pitchFamily="34" charset="0"/>
              </a:rPr>
              <a:t>FY 23 Work Program - Highlights</a:t>
            </a:r>
          </a:p>
        </p:txBody>
      </p:sp>
      <p:sp>
        <p:nvSpPr>
          <p:cNvPr id="13315" name="Slide Number Placeholder 9"/>
          <p:cNvSpPr>
            <a:spLocks noGrp="1"/>
          </p:cNvSpPr>
          <p:nvPr>
            <p:ph type="sldNum" sz="quarter" idx="12"/>
          </p:nvPr>
        </p:nvSpPr>
        <p:spPr bwMode="auto">
          <a:solidFill>
            <a:srgbClr val="A2B543"/>
          </a:solidFill>
        </p:spPr>
        <p:txBody>
          <a:bodyPr/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"/>
              <a:defRPr sz="26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A5AB81"/>
              </a:buClr>
              <a:buSzPct val="7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FFFFFF"/>
                </a:solidFill>
                <a:latin typeface="Arial" panose="020B0604020202020204" pitchFamily="34" charset="0"/>
              </a:rPr>
              <a:t>16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76200" y="1277375"/>
            <a:ext cx="9067800" cy="3521075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1200" dirty="0"/>
          </a:p>
          <a:p>
            <a:pPr marL="366713" lvl="1" indent="0">
              <a:spcAft>
                <a:spcPts val="1200"/>
              </a:spcAft>
              <a:buClr>
                <a:srgbClr val="A2B543"/>
              </a:buClr>
              <a:buSzPct val="140000"/>
              <a:buNone/>
            </a:pPr>
            <a:endParaRPr lang="en-US" sz="1700" dirty="0"/>
          </a:p>
          <a:p>
            <a:pPr marL="366713" lvl="1" indent="0">
              <a:spcAft>
                <a:spcPts val="1200"/>
              </a:spcAft>
              <a:buClr>
                <a:srgbClr val="A2B543"/>
              </a:buClr>
              <a:buSzPct val="140000"/>
              <a:buNone/>
            </a:pPr>
            <a:r>
              <a:rPr lang="en-US" sz="2800" b="1" u="sng" dirty="0"/>
              <a:t>Will Continue</a:t>
            </a:r>
          </a:p>
          <a:p>
            <a:pPr lvl="1">
              <a:spcAft>
                <a:spcPts val="1200"/>
              </a:spcAft>
              <a:buClr>
                <a:srgbClr val="A2B543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sz="2200" dirty="0">
                <a:latin typeface="+mj-lt"/>
              </a:rPr>
              <a:t>I-80 Design Alternatives Assessment (DAA) TAC </a:t>
            </a:r>
          </a:p>
          <a:p>
            <a:pPr lvl="1">
              <a:spcAft>
                <a:spcPts val="1200"/>
              </a:spcAft>
              <a:buClr>
                <a:srgbClr val="A2B543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sz="2200" dirty="0">
                <a:latin typeface="+mj-lt"/>
              </a:rPr>
              <a:t>Re-launched Travel Training Program  </a:t>
            </a:r>
          </a:p>
          <a:p>
            <a:pPr lvl="1">
              <a:spcAft>
                <a:spcPts val="1200"/>
              </a:spcAft>
              <a:buClr>
                <a:srgbClr val="A2B543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sz="2200" dirty="0">
                <a:effectLst/>
                <a:latin typeface="+mj-lt"/>
                <a:ea typeface="Times New Roman" panose="02020603050405020304" pitchFamily="18" charset="0"/>
              </a:rPr>
              <a:t>Accessible Transportation Strategic Plan and Task Force activities </a:t>
            </a:r>
          </a:p>
          <a:p>
            <a:pPr lvl="1">
              <a:spcAft>
                <a:spcPts val="1200"/>
              </a:spcAft>
              <a:buClr>
                <a:srgbClr val="A2B543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sz="2200" dirty="0">
                <a:latin typeface="+mj-lt"/>
              </a:rPr>
              <a:t>I-580 ORT/HOV project development discussions</a:t>
            </a:r>
          </a:p>
          <a:p>
            <a:pPr lvl="1">
              <a:spcAft>
                <a:spcPts val="1200"/>
              </a:spcAft>
              <a:buClr>
                <a:srgbClr val="A2B543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sz="2200" dirty="0">
                <a:latin typeface="+mj-lt"/>
              </a:rPr>
              <a:t>Evaluating Work Practices </a:t>
            </a:r>
          </a:p>
          <a:p>
            <a:pPr marL="366713" lvl="1" indent="0">
              <a:spcAft>
                <a:spcPts val="1200"/>
              </a:spcAft>
              <a:buClr>
                <a:srgbClr val="A2B543"/>
              </a:buClr>
              <a:buSzPct val="110000"/>
              <a:buNone/>
            </a:pPr>
            <a:endParaRPr lang="en-US" sz="2200" dirty="0"/>
          </a:p>
          <a:p>
            <a:pPr lvl="1">
              <a:spcAft>
                <a:spcPts val="1200"/>
              </a:spcAft>
              <a:buClr>
                <a:srgbClr val="A2B543"/>
              </a:buClr>
              <a:buSzPct val="140000"/>
              <a:buFont typeface="Wingdings" panose="05000000000000000000" pitchFamily="2" charset="2"/>
              <a:buChar char="§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871902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612775" y="280988"/>
            <a:ext cx="8153400" cy="990600"/>
          </a:xfrm>
        </p:spPr>
        <p:txBody>
          <a:bodyPr/>
          <a:lstStyle/>
          <a:p>
            <a:pPr marL="53975" eaLnBrk="1" hangingPunct="1">
              <a:defRPr/>
            </a:pPr>
            <a:r>
              <a:rPr lang="en-US" altLang="en-US" sz="4000" b="1" dirty="0">
                <a:solidFill>
                  <a:srgbClr val="594740"/>
                </a:solidFill>
                <a:latin typeface="Calibri" panose="020F0502020204030204" pitchFamily="34" charset="0"/>
              </a:rPr>
              <a:t>FY 23 Work Program - Highlights</a:t>
            </a:r>
          </a:p>
        </p:txBody>
      </p:sp>
      <p:sp>
        <p:nvSpPr>
          <p:cNvPr id="13315" name="Slide Number Placeholder 9"/>
          <p:cNvSpPr>
            <a:spLocks noGrp="1"/>
          </p:cNvSpPr>
          <p:nvPr>
            <p:ph type="sldNum" sz="quarter" idx="12"/>
          </p:nvPr>
        </p:nvSpPr>
        <p:spPr bwMode="auto">
          <a:solidFill>
            <a:srgbClr val="A2B543"/>
          </a:solidFill>
        </p:spPr>
        <p:txBody>
          <a:bodyPr/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"/>
              <a:defRPr sz="26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A5AB81"/>
              </a:buClr>
              <a:buSzPct val="7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FFFFFF"/>
                </a:solidFill>
                <a:latin typeface="Arial" panose="020B0604020202020204" pitchFamily="34" charset="0"/>
              </a:rPr>
              <a:t>16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76200" y="1271588"/>
            <a:ext cx="9067800" cy="3521075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1200" dirty="0"/>
          </a:p>
          <a:p>
            <a:pPr marL="366713" lvl="1" indent="0">
              <a:spcAft>
                <a:spcPts val="1200"/>
              </a:spcAft>
              <a:buClr>
                <a:srgbClr val="A2B543"/>
              </a:buClr>
              <a:buSzPct val="140000"/>
              <a:buNone/>
            </a:pPr>
            <a:endParaRPr lang="en-US" sz="1700" dirty="0"/>
          </a:p>
          <a:p>
            <a:pPr marL="366713" lvl="1" indent="0">
              <a:spcAft>
                <a:spcPts val="1200"/>
              </a:spcAft>
              <a:buClr>
                <a:srgbClr val="A2B543"/>
              </a:buClr>
              <a:buSzPct val="140000"/>
              <a:buNone/>
            </a:pPr>
            <a:r>
              <a:rPr lang="en-US" sz="2800" b="1" u="sng" dirty="0"/>
              <a:t>Will Begin</a:t>
            </a:r>
          </a:p>
          <a:p>
            <a:pPr lvl="1">
              <a:spcAft>
                <a:spcPts val="1200"/>
              </a:spcAft>
              <a:buClr>
                <a:srgbClr val="A2B543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sz="2200" dirty="0"/>
              <a:t>TDM Use of TFCA funds for small capital improvement/s</a:t>
            </a:r>
          </a:p>
          <a:p>
            <a:pPr lvl="1">
              <a:spcAft>
                <a:spcPts val="1200"/>
              </a:spcAft>
              <a:buClr>
                <a:srgbClr val="A2B543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sz="2200" dirty="0"/>
              <a:t>Launch Richmond Parkway Study</a:t>
            </a:r>
          </a:p>
          <a:p>
            <a:pPr lvl="1">
              <a:spcAft>
                <a:spcPts val="1200"/>
              </a:spcAft>
              <a:buClr>
                <a:srgbClr val="A2B543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sz="2200" dirty="0"/>
              <a:t>Countywide Plan</a:t>
            </a:r>
          </a:p>
          <a:p>
            <a:pPr lvl="1">
              <a:spcAft>
                <a:spcPts val="1200"/>
              </a:spcAft>
              <a:buClr>
                <a:srgbClr val="A2B543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sz="2200" dirty="0">
                <a:effectLst/>
                <a:ea typeface="Times New Roman" panose="02020603050405020304" pitchFamily="18" charset="0"/>
              </a:rPr>
              <a:t>Training sessions for member agency staff on Growth Management Program checklist compliance</a:t>
            </a:r>
            <a:endParaRPr lang="en-US" sz="2200" dirty="0">
              <a:highlight>
                <a:srgbClr val="00FF00"/>
              </a:highlight>
            </a:endParaRPr>
          </a:p>
          <a:p>
            <a:pPr lvl="1">
              <a:spcAft>
                <a:spcPts val="1200"/>
              </a:spcAft>
              <a:buClr>
                <a:srgbClr val="A2B543"/>
              </a:buClr>
              <a:buSzPct val="140000"/>
              <a:buFont typeface="Wingdings" panose="05000000000000000000" pitchFamily="2" charset="2"/>
              <a:buChar char="§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4745900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1219200"/>
            <a:ext cx="9144000" cy="47244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819400"/>
            <a:ext cx="9144000" cy="1066800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1800"/>
              </a:spcAft>
              <a:defRPr/>
            </a:pPr>
            <a:br>
              <a:rPr lang="en-US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br>
              <a:rPr lang="en-US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br>
              <a:rPr lang="en-US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br>
              <a:rPr lang="en-US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br>
              <a:rPr lang="en-US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br>
              <a:rPr lang="en-US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br>
              <a:rPr lang="en-US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br>
              <a:rPr lang="en-US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br>
              <a:rPr lang="en-US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br>
              <a:rPr lang="en-US" sz="4700" dirty="0">
                <a:solidFill>
                  <a:schemeClr val="tx1"/>
                </a:solidFill>
              </a:rPr>
            </a:br>
            <a:br>
              <a:rPr lang="en-US" sz="4900" dirty="0">
                <a:solidFill>
                  <a:schemeClr val="tx1"/>
                </a:solidFill>
              </a:rPr>
            </a:br>
            <a:br>
              <a:rPr lang="en-US" sz="3800" b="1" kern="3000" spc="15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</a:br>
            <a:br>
              <a:rPr lang="en-US" sz="3800" b="1" kern="3000" spc="15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</a:br>
            <a:br>
              <a:rPr lang="en-US" sz="3600" b="1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</a:rPr>
            </a:br>
            <a:br>
              <a:rPr lang="en-US" b="1" kern="3000" dirty="0">
                <a:solidFill>
                  <a:schemeClr val="bg2">
                    <a:lumMod val="75000"/>
                  </a:schemeClr>
                </a:solidFill>
                <a:cs typeface="Aharoni" panose="02010803020104030203" pitchFamily="2" charset="-79"/>
              </a:rPr>
            </a:br>
            <a:r>
              <a:rPr lang="en-US" kern="3000" dirty="0">
                <a:solidFill>
                  <a:schemeClr val="accent1">
                    <a:lumMod val="40000"/>
                    <a:lumOff val="60000"/>
                  </a:schemeClr>
                </a:solidFill>
                <a:cs typeface="Aharoni" panose="02010803020104030203" pitchFamily="2" charset="-79"/>
              </a:rPr>
              <a:t>HDFD</a:t>
            </a:r>
            <a:br>
              <a:rPr lang="en-US" kern="3000" dirty="0">
                <a:solidFill>
                  <a:schemeClr val="bg2">
                    <a:lumMod val="75000"/>
                  </a:schemeClr>
                </a:solidFill>
                <a:cs typeface="Aharoni" panose="02010803020104030203" pitchFamily="2" charset="-79"/>
              </a:rPr>
            </a:br>
            <a:r>
              <a:rPr lang="en-US" sz="3700" b="1" kern="3000" dirty="0">
                <a:solidFill>
                  <a:schemeClr val="bg2">
                    <a:lumMod val="75000"/>
                  </a:schemeClr>
                </a:solidFill>
                <a:cs typeface="Aharoni" panose="02010803020104030203" pitchFamily="2" charset="-79"/>
              </a:rPr>
              <a:t>Questions ?</a:t>
            </a:r>
            <a:r>
              <a:rPr lang="en-US" sz="4000" b="1" kern="3000" dirty="0">
                <a:solidFill>
                  <a:schemeClr val="bg2">
                    <a:lumMod val="75000"/>
                  </a:schemeClr>
                </a:solidFill>
                <a:cs typeface="Aharoni" panose="02010803020104030203" pitchFamily="2" charset="-79"/>
              </a:rPr>
              <a:t> </a:t>
            </a:r>
            <a:br>
              <a:rPr lang="en-US" sz="3600" b="1" kern="3000" dirty="0">
                <a:solidFill>
                  <a:schemeClr val="bg2">
                    <a:lumMod val="75000"/>
                  </a:schemeClr>
                </a:solidFill>
                <a:cs typeface="Aharoni" panose="02010803020104030203" pitchFamily="2" charset="-79"/>
              </a:rPr>
            </a:br>
            <a:endParaRPr lang="en-US" sz="2700" b="1" kern="4000" dirty="0">
              <a:solidFill>
                <a:schemeClr val="bg2">
                  <a:lumMod val="75000"/>
                </a:schemeClr>
              </a:solidFill>
              <a:cs typeface="Aharoni" panose="02010803020104030203" pitchFamily="2" charset="-79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996950"/>
            <a:ext cx="9144000" cy="157163"/>
          </a:xfrm>
          <a:prstGeom prst="rect">
            <a:avLst/>
          </a:prstGeom>
          <a:solidFill>
            <a:srgbClr val="A3BC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6200" y="590550"/>
            <a:ext cx="2895600" cy="101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pic>
        <p:nvPicPr>
          <p:cNvPr id="10" name="Picture 2" descr="W:\New File Org\Admin\Photos and Logos\Logos\WCCTAC_Logos\WCCTAC_Logo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" y="82550"/>
            <a:ext cx="50292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0" y="6019800"/>
            <a:ext cx="2286000" cy="762000"/>
          </a:xfrm>
          <a:prstGeom prst="rect">
            <a:avLst/>
          </a:prstGeom>
          <a:solidFill>
            <a:srgbClr val="A3BC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362200" y="6019800"/>
            <a:ext cx="6781800" cy="762000"/>
          </a:xfrm>
          <a:prstGeom prst="rect">
            <a:avLst/>
          </a:prstGeom>
          <a:solidFill>
            <a:srgbClr val="225B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12" name="TextBox 9"/>
          <p:cNvSpPr txBox="1">
            <a:spLocks noChangeArrowheads="1"/>
          </p:cNvSpPr>
          <p:nvPr/>
        </p:nvSpPr>
        <p:spPr bwMode="auto">
          <a:xfrm>
            <a:off x="6934200" y="6118434"/>
            <a:ext cx="175535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May 27, 2022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07228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54864" eaLnBrk="1" fontAlgn="auto" hangingPunct="1">
              <a:spcAft>
                <a:spcPts val="0"/>
              </a:spcAft>
              <a:defRPr/>
            </a:pPr>
            <a:r>
              <a:rPr lang="en-US" sz="3600" b="1" dirty="0">
                <a:solidFill>
                  <a:srgbClr val="594740"/>
                </a:solidFill>
                <a:latin typeface="Calibri" panose="020F0502020204030204" pitchFamily="34" charset="0"/>
              </a:rPr>
              <a:t>General Operations Budget - Balance</a:t>
            </a:r>
          </a:p>
        </p:txBody>
      </p:sp>
      <p:sp>
        <p:nvSpPr>
          <p:cNvPr id="26627" name="Slide Number Placeholder 21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1271588"/>
            <a:ext cx="533400" cy="244475"/>
          </a:xfrm>
          <a:prstGeom prst="rect">
            <a:avLst/>
          </a:prstGeom>
          <a:solidFill>
            <a:srgbClr val="A2B543"/>
          </a:solidFill>
        </p:spPr>
        <p:txBody>
          <a:bodyPr/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"/>
              <a:defRPr sz="26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A5AB81"/>
              </a:buClr>
              <a:buSzPct val="7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FFFFFF"/>
                </a:solidFill>
                <a:latin typeface="Arial" panose="020B0604020202020204" pitchFamily="34" charset="0"/>
              </a:rPr>
              <a:t>8</a:t>
            </a:r>
          </a:p>
        </p:txBody>
      </p:sp>
      <p:graphicFrame>
        <p:nvGraphicFramePr>
          <p:cNvPr id="3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06519128"/>
              </p:ext>
            </p:extLst>
          </p:nvPr>
        </p:nvGraphicFramePr>
        <p:xfrm>
          <a:off x="76199" y="1896475"/>
          <a:ext cx="7805016" cy="46212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Straight Connector 7"/>
          <p:cNvSpPr/>
          <p:nvPr/>
        </p:nvSpPr>
        <p:spPr>
          <a:xfrm>
            <a:off x="7916862" y="4207082"/>
            <a:ext cx="220663" cy="0"/>
          </a:xfrm>
          <a:prstGeom prst="line">
            <a:avLst/>
          </a:prstGeom>
          <a:noFill/>
          <a:ln w="50800" cap="rnd" cmpd="sng" algn="ctr">
            <a:solidFill>
              <a:schemeClr val="bg1">
                <a:lumMod val="5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US"/>
          </a:p>
        </p:txBody>
      </p:sp>
      <p:sp>
        <p:nvSpPr>
          <p:cNvPr id="9" name="Straight Connector 8"/>
          <p:cNvSpPr/>
          <p:nvPr/>
        </p:nvSpPr>
        <p:spPr>
          <a:xfrm>
            <a:off x="7916863" y="3810000"/>
            <a:ext cx="220663" cy="0"/>
          </a:xfrm>
          <a:prstGeom prst="line">
            <a:avLst/>
          </a:prstGeom>
          <a:ln w="50800" cap="rnd">
            <a:solidFill>
              <a:srgbClr val="258F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US"/>
          </a:p>
        </p:txBody>
      </p:sp>
      <p:sp>
        <p:nvSpPr>
          <p:cNvPr id="11" name="TextBox 1"/>
          <p:cNvSpPr txBox="1"/>
          <p:nvPr/>
        </p:nvSpPr>
        <p:spPr>
          <a:xfrm>
            <a:off x="8145463" y="3657600"/>
            <a:ext cx="922338" cy="815975"/>
          </a:xfrm>
          <a:prstGeom prst="rect">
            <a:avLst/>
          </a:prstGeom>
        </p:spPr>
        <p:txBody>
          <a:bodyPr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1250" dirty="0"/>
              <a:t>Balance </a:t>
            </a:r>
          </a:p>
          <a:p>
            <a:pPr>
              <a:defRPr/>
            </a:pPr>
            <a:endParaRPr lang="en-US" sz="1250" dirty="0"/>
          </a:p>
          <a:p>
            <a:pPr>
              <a:defRPr/>
            </a:pPr>
            <a:r>
              <a:rPr lang="en-US" sz="1250" dirty="0"/>
              <a:t>Reserve Policy </a:t>
            </a:r>
          </a:p>
          <a:p>
            <a:pPr>
              <a:defRPr/>
            </a:pPr>
            <a:r>
              <a:rPr lang="en-US" sz="1250" dirty="0"/>
              <a:t>$140K</a:t>
            </a:r>
          </a:p>
        </p:txBody>
      </p:sp>
      <p:sp>
        <p:nvSpPr>
          <p:cNvPr id="10" name="TextBox 1">
            <a:extLst>
              <a:ext uri="{FF2B5EF4-FFF2-40B4-BE49-F238E27FC236}">
                <a16:creationId xmlns:a16="http://schemas.microsoft.com/office/drawing/2014/main" id="{D15F10AE-4456-1C65-35C7-35A438C3CAD9}"/>
              </a:ext>
            </a:extLst>
          </p:cNvPr>
          <p:cNvSpPr txBox="1"/>
          <p:nvPr/>
        </p:nvSpPr>
        <p:spPr>
          <a:xfrm>
            <a:off x="6019800" y="2209784"/>
            <a:ext cx="796424" cy="304815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/>
              <a:t>$58,806 </a:t>
            </a:r>
          </a:p>
          <a:p>
            <a:r>
              <a:rPr lang="en-US" dirty="0"/>
              <a:t>  </a:t>
            </a:r>
            <a:r>
              <a:rPr lang="en-US" sz="1200" dirty="0"/>
              <a:t>above</a:t>
            </a:r>
          </a:p>
        </p:txBody>
      </p:sp>
      <p:sp>
        <p:nvSpPr>
          <p:cNvPr id="12" name="TextBox 1">
            <a:extLst>
              <a:ext uri="{FF2B5EF4-FFF2-40B4-BE49-F238E27FC236}">
                <a16:creationId xmlns:a16="http://schemas.microsoft.com/office/drawing/2014/main" id="{D15F10AE-4456-1C65-35C7-35A438C3CAD9}"/>
              </a:ext>
            </a:extLst>
          </p:cNvPr>
          <p:cNvSpPr txBox="1"/>
          <p:nvPr/>
        </p:nvSpPr>
        <p:spPr>
          <a:xfrm>
            <a:off x="4572000" y="2057391"/>
            <a:ext cx="1093566" cy="609616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$</a:t>
            </a:r>
            <a:r>
              <a:rPr lang="en-US" sz="1200" dirty="0"/>
              <a:t>79,858</a:t>
            </a:r>
            <a:r>
              <a:rPr lang="en-US" sz="1100" dirty="0"/>
              <a:t> </a:t>
            </a:r>
          </a:p>
          <a:p>
            <a:r>
              <a:rPr lang="en-US" sz="1200" dirty="0"/>
              <a:t>  above</a:t>
            </a:r>
          </a:p>
        </p:txBody>
      </p:sp>
      <p:sp>
        <p:nvSpPr>
          <p:cNvPr id="13" name="TextBox 1">
            <a:extLst>
              <a:ext uri="{FF2B5EF4-FFF2-40B4-BE49-F238E27FC236}">
                <a16:creationId xmlns:a16="http://schemas.microsoft.com/office/drawing/2014/main" id="{D15F10AE-4456-1C65-35C7-35A438C3CAD9}"/>
              </a:ext>
            </a:extLst>
          </p:cNvPr>
          <p:cNvSpPr txBox="1"/>
          <p:nvPr/>
        </p:nvSpPr>
        <p:spPr>
          <a:xfrm>
            <a:off x="7150167" y="2809875"/>
            <a:ext cx="609600" cy="83820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i="1" dirty="0"/>
              <a:t>$26,307 </a:t>
            </a:r>
          </a:p>
          <a:p>
            <a:r>
              <a:rPr lang="en-US" sz="1200" i="1" dirty="0"/>
              <a:t>  above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6C7733-3593-44F4-E9A6-7604D4BE87F5}"/>
              </a:ext>
            </a:extLst>
          </p:cNvPr>
          <p:cNvSpPr txBox="1"/>
          <p:nvPr/>
        </p:nvSpPr>
        <p:spPr>
          <a:xfrm>
            <a:off x="772892" y="6275457"/>
            <a:ext cx="60785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/>
              <a:t>2017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8E44EFB-E706-3EC7-21C6-3543538CFC1F}"/>
              </a:ext>
            </a:extLst>
          </p:cNvPr>
          <p:cNvSpPr txBox="1"/>
          <p:nvPr/>
        </p:nvSpPr>
        <p:spPr>
          <a:xfrm>
            <a:off x="1943100" y="6279118"/>
            <a:ext cx="60785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/>
              <a:t>2018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0A68A0E-A74F-5ECA-0C7F-D6A522D58544}"/>
              </a:ext>
            </a:extLst>
          </p:cNvPr>
          <p:cNvSpPr txBox="1"/>
          <p:nvPr/>
        </p:nvSpPr>
        <p:spPr>
          <a:xfrm>
            <a:off x="3287492" y="6279118"/>
            <a:ext cx="60785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/>
              <a:t>2019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AA65169-ACC6-1F13-9FDF-98A18F4EFAA1}"/>
              </a:ext>
            </a:extLst>
          </p:cNvPr>
          <p:cNvSpPr txBox="1"/>
          <p:nvPr/>
        </p:nvSpPr>
        <p:spPr>
          <a:xfrm>
            <a:off x="7151908" y="6269026"/>
            <a:ext cx="60785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/>
              <a:t>2022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BB84295-0823-B409-FADD-239BBE3F9413}"/>
              </a:ext>
            </a:extLst>
          </p:cNvPr>
          <p:cNvSpPr txBox="1"/>
          <p:nvPr/>
        </p:nvSpPr>
        <p:spPr>
          <a:xfrm>
            <a:off x="5867400" y="6289937"/>
            <a:ext cx="60785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/>
              <a:t>2021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D53BB11-54B0-53AE-A6BF-17E2D6E9F146}"/>
              </a:ext>
            </a:extLst>
          </p:cNvPr>
          <p:cNvSpPr txBox="1"/>
          <p:nvPr/>
        </p:nvSpPr>
        <p:spPr>
          <a:xfrm>
            <a:off x="4572000" y="6279118"/>
            <a:ext cx="60785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/>
              <a:t>2020</a:t>
            </a:r>
          </a:p>
        </p:txBody>
      </p:sp>
    </p:spTree>
    <p:extLst>
      <p:ext uri="{BB962C8B-B14F-4D97-AF65-F5344CB8AC3E}">
        <p14:creationId xmlns:p14="http://schemas.microsoft.com/office/powerpoint/2010/main" val="16702537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Slide Number Placeholder 21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1271588"/>
            <a:ext cx="533400" cy="244475"/>
          </a:xfrm>
          <a:prstGeom prst="rect">
            <a:avLst/>
          </a:prstGeom>
          <a:solidFill>
            <a:srgbClr val="A2B543"/>
          </a:solidFill>
        </p:spPr>
        <p:txBody>
          <a:bodyPr/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"/>
              <a:defRPr sz="26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A5AB81"/>
              </a:buClr>
              <a:buSzPct val="7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FFFFFF"/>
                </a:solidFill>
                <a:latin typeface="Arial" panose="020B0604020202020204" pitchFamily="34" charset="0"/>
              </a:rPr>
              <a:t>8</a:t>
            </a:r>
          </a:p>
        </p:txBody>
      </p:sp>
      <p:graphicFrame>
        <p:nvGraphicFramePr>
          <p:cNvPr id="3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97413889"/>
              </p:ext>
            </p:extLst>
          </p:nvPr>
        </p:nvGraphicFramePr>
        <p:xfrm>
          <a:off x="76199" y="1896475"/>
          <a:ext cx="7805016" cy="46212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Straight Connector 7"/>
          <p:cNvSpPr/>
          <p:nvPr/>
        </p:nvSpPr>
        <p:spPr>
          <a:xfrm>
            <a:off x="7916862" y="4207082"/>
            <a:ext cx="220663" cy="0"/>
          </a:xfrm>
          <a:prstGeom prst="line">
            <a:avLst/>
          </a:prstGeom>
          <a:noFill/>
          <a:ln w="50800" cap="rnd" cmpd="sng" algn="ctr">
            <a:solidFill>
              <a:schemeClr val="bg1">
                <a:lumMod val="5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US"/>
          </a:p>
        </p:txBody>
      </p:sp>
      <p:sp>
        <p:nvSpPr>
          <p:cNvPr id="9" name="Straight Connector 8"/>
          <p:cNvSpPr/>
          <p:nvPr/>
        </p:nvSpPr>
        <p:spPr>
          <a:xfrm>
            <a:off x="7916863" y="3810000"/>
            <a:ext cx="220663" cy="0"/>
          </a:xfrm>
          <a:prstGeom prst="line">
            <a:avLst/>
          </a:prstGeom>
          <a:ln w="50800" cap="rnd">
            <a:solidFill>
              <a:srgbClr val="258F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US"/>
          </a:p>
        </p:txBody>
      </p:sp>
      <p:sp>
        <p:nvSpPr>
          <p:cNvPr id="11" name="TextBox 1"/>
          <p:cNvSpPr txBox="1"/>
          <p:nvPr/>
        </p:nvSpPr>
        <p:spPr>
          <a:xfrm>
            <a:off x="8145463" y="3657600"/>
            <a:ext cx="922338" cy="815975"/>
          </a:xfrm>
          <a:prstGeom prst="rect">
            <a:avLst/>
          </a:prstGeom>
        </p:spPr>
        <p:txBody>
          <a:bodyPr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1250" dirty="0"/>
              <a:t>Balance </a:t>
            </a:r>
          </a:p>
          <a:p>
            <a:pPr>
              <a:defRPr/>
            </a:pPr>
            <a:endParaRPr lang="en-US" sz="1250" dirty="0"/>
          </a:p>
          <a:p>
            <a:pPr>
              <a:defRPr/>
            </a:pPr>
            <a:r>
              <a:rPr lang="en-US" sz="1250" dirty="0"/>
              <a:t>Reserve Policy </a:t>
            </a:r>
          </a:p>
          <a:p>
            <a:pPr>
              <a:defRPr/>
            </a:pPr>
            <a:r>
              <a:rPr lang="en-US" sz="1250" dirty="0"/>
              <a:t>$140K</a:t>
            </a:r>
          </a:p>
        </p:txBody>
      </p:sp>
      <p:sp>
        <p:nvSpPr>
          <p:cNvPr id="10" name="TextBox 1">
            <a:extLst>
              <a:ext uri="{FF2B5EF4-FFF2-40B4-BE49-F238E27FC236}">
                <a16:creationId xmlns:a16="http://schemas.microsoft.com/office/drawing/2014/main" id="{D15F10AE-4456-1C65-35C7-35A438C3CAD9}"/>
              </a:ext>
            </a:extLst>
          </p:cNvPr>
          <p:cNvSpPr txBox="1"/>
          <p:nvPr/>
        </p:nvSpPr>
        <p:spPr>
          <a:xfrm>
            <a:off x="6019800" y="2209784"/>
            <a:ext cx="796424" cy="304815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/>
              <a:t>$58,806 </a:t>
            </a:r>
          </a:p>
          <a:p>
            <a:r>
              <a:rPr lang="en-US" dirty="0"/>
              <a:t>  </a:t>
            </a:r>
            <a:r>
              <a:rPr lang="en-US" sz="1200" dirty="0"/>
              <a:t>above</a:t>
            </a:r>
          </a:p>
        </p:txBody>
      </p:sp>
      <p:sp>
        <p:nvSpPr>
          <p:cNvPr id="12" name="TextBox 1">
            <a:extLst>
              <a:ext uri="{FF2B5EF4-FFF2-40B4-BE49-F238E27FC236}">
                <a16:creationId xmlns:a16="http://schemas.microsoft.com/office/drawing/2014/main" id="{D15F10AE-4456-1C65-35C7-35A438C3CAD9}"/>
              </a:ext>
            </a:extLst>
          </p:cNvPr>
          <p:cNvSpPr txBox="1"/>
          <p:nvPr/>
        </p:nvSpPr>
        <p:spPr>
          <a:xfrm>
            <a:off x="4572000" y="2057391"/>
            <a:ext cx="1093566" cy="609616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$</a:t>
            </a:r>
            <a:r>
              <a:rPr lang="en-US" sz="1200" dirty="0"/>
              <a:t>79,858</a:t>
            </a:r>
            <a:r>
              <a:rPr lang="en-US" sz="1100" dirty="0"/>
              <a:t> </a:t>
            </a:r>
          </a:p>
          <a:p>
            <a:r>
              <a:rPr lang="en-US" sz="1200" dirty="0"/>
              <a:t>  above</a:t>
            </a:r>
          </a:p>
        </p:txBody>
      </p:sp>
      <p:sp>
        <p:nvSpPr>
          <p:cNvPr id="13" name="TextBox 1">
            <a:extLst>
              <a:ext uri="{FF2B5EF4-FFF2-40B4-BE49-F238E27FC236}">
                <a16:creationId xmlns:a16="http://schemas.microsoft.com/office/drawing/2014/main" id="{D15F10AE-4456-1C65-35C7-35A438C3CAD9}"/>
              </a:ext>
            </a:extLst>
          </p:cNvPr>
          <p:cNvSpPr txBox="1"/>
          <p:nvPr/>
        </p:nvSpPr>
        <p:spPr>
          <a:xfrm>
            <a:off x="7075170" y="2555852"/>
            <a:ext cx="609600" cy="83820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i="1" dirty="0"/>
              <a:t>$43,713 </a:t>
            </a:r>
          </a:p>
          <a:p>
            <a:r>
              <a:rPr lang="en-US" sz="1200" i="1" dirty="0"/>
              <a:t>  above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6C7733-3593-44F4-E9A6-7604D4BE87F5}"/>
              </a:ext>
            </a:extLst>
          </p:cNvPr>
          <p:cNvSpPr txBox="1"/>
          <p:nvPr/>
        </p:nvSpPr>
        <p:spPr>
          <a:xfrm>
            <a:off x="772892" y="6275457"/>
            <a:ext cx="60785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/>
              <a:t>2017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8E44EFB-E706-3EC7-21C6-3543538CFC1F}"/>
              </a:ext>
            </a:extLst>
          </p:cNvPr>
          <p:cNvSpPr txBox="1"/>
          <p:nvPr/>
        </p:nvSpPr>
        <p:spPr>
          <a:xfrm>
            <a:off x="1943100" y="6279118"/>
            <a:ext cx="60785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/>
              <a:t>2018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0A68A0E-A74F-5ECA-0C7F-D6A522D58544}"/>
              </a:ext>
            </a:extLst>
          </p:cNvPr>
          <p:cNvSpPr txBox="1"/>
          <p:nvPr/>
        </p:nvSpPr>
        <p:spPr>
          <a:xfrm>
            <a:off x="3287492" y="6279118"/>
            <a:ext cx="60785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/>
              <a:t>2019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AA65169-ACC6-1F13-9FDF-98A18F4EFAA1}"/>
              </a:ext>
            </a:extLst>
          </p:cNvPr>
          <p:cNvSpPr txBox="1"/>
          <p:nvPr/>
        </p:nvSpPr>
        <p:spPr>
          <a:xfrm>
            <a:off x="7151908" y="6269026"/>
            <a:ext cx="60785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/>
              <a:t>2022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BB84295-0823-B409-FADD-239BBE3F9413}"/>
              </a:ext>
            </a:extLst>
          </p:cNvPr>
          <p:cNvSpPr txBox="1"/>
          <p:nvPr/>
        </p:nvSpPr>
        <p:spPr>
          <a:xfrm>
            <a:off x="5867400" y="6289937"/>
            <a:ext cx="60785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/>
              <a:t>2021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D53BB11-54B0-53AE-A6BF-17E2D6E9F146}"/>
              </a:ext>
            </a:extLst>
          </p:cNvPr>
          <p:cNvSpPr txBox="1"/>
          <p:nvPr/>
        </p:nvSpPr>
        <p:spPr>
          <a:xfrm>
            <a:off x="4572000" y="6279118"/>
            <a:ext cx="60785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/>
              <a:t>2020</a:t>
            </a: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143CC3C1-170D-3D8A-1E5F-250D823036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</p:spPr>
        <p:txBody>
          <a:bodyPr>
            <a:noAutofit/>
          </a:bodyPr>
          <a:lstStyle/>
          <a:p>
            <a:pPr marL="54864" eaLnBrk="1" fontAlgn="auto" hangingPunct="1">
              <a:spcAft>
                <a:spcPts val="0"/>
              </a:spcAft>
              <a:defRPr/>
            </a:pPr>
            <a:r>
              <a:rPr lang="en-US" sz="3600" b="1" dirty="0">
                <a:solidFill>
                  <a:srgbClr val="594740"/>
                </a:solidFill>
                <a:latin typeface="Calibri" panose="020F0502020204030204" pitchFamily="34" charset="0"/>
              </a:rPr>
              <a:t>General Operations Budget - Balance</a:t>
            </a:r>
          </a:p>
        </p:txBody>
      </p:sp>
    </p:spTree>
    <p:extLst>
      <p:ext uri="{BB962C8B-B14F-4D97-AF65-F5344CB8AC3E}">
        <p14:creationId xmlns:p14="http://schemas.microsoft.com/office/powerpoint/2010/main" val="29095546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378825" cy="990600"/>
          </a:xfrm>
        </p:spPr>
        <p:txBody>
          <a:bodyPr>
            <a:normAutofit/>
          </a:bodyPr>
          <a:lstStyle/>
          <a:p>
            <a:pPr marL="54864" eaLnBrk="1" fontAlgn="auto" hangingPunct="1">
              <a:spcAft>
                <a:spcPts val="0"/>
              </a:spcAft>
              <a:defRPr/>
            </a:pPr>
            <a:r>
              <a:rPr lang="en-US" sz="4000" b="1" dirty="0">
                <a:solidFill>
                  <a:srgbClr val="594740"/>
                </a:solidFill>
                <a:latin typeface="Calibri" panose="020F0502020204030204" pitchFamily="34" charset="0"/>
              </a:rPr>
              <a:t>FY22 Budget vs Forecasted Actuals</a:t>
            </a:r>
          </a:p>
        </p:txBody>
      </p:sp>
      <p:sp>
        <p:nvSpPr>
          <p:cNvPr id="30723" name="Slide Number Placeholder 9"/>
          <p:cNvSpPr>
            <a:spLocks noGrp="1"/>
          </p:cNvSpPr>
          <p:nvPr>
            <p:ph type="sldNum" sz="quarter" idx="12"/>
          </p:nvPr>
        </p:nvSpPr>
        <p:spPr bwMode="auto">
          <a:solidFill>
            <a:srgbClr val="A2B543"/>
          </a:solidFill>
        </p:spPr>
        <p:txBody>
          <a:bodyPr/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"/>
              <a:defRPr sz="26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A5AB81"/>
              </a:buClr>
              <a:buSzPct val="7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1200" dirty="0">
                <a:solidFill>
                  <a:srgbClr val="FFFFFF"/>
                </a:solidFill>
                <a:latin typeface="Arial" panose="020B0604020202020204" pitchFamily="34" charset="0"/>
              </a:rPr>
              <a:t>11</a:t>
            </a:r>
            <a:endParaRPr kumimoji="0" lang="en-US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E7CC5D73-27DC-4848-B352-08FD5136BE9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30916711"/>
              </p:ext>
            </p:extLst>
          </p:nvPr>
        </p:nvGraphicFramePr>
        <p:xfrm>
          <a:off x="576262" y="1752600"/>
          <a:ext cx="8378825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812DF523-3698-48AF-9F5C-048412323F3A}"/>
              </a:ext>
            </a:extLst>
          </p:cNvPr>
          <p:cNvSpPr txBox="1"/>
          <p:nvPr/>
        </p:nvSpPr>
        <p:spPr>
          <a:xfrm>
            <a:off x="3192021" y="4237757"/>
            <a:ext cx="11079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Contingency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A54A908-A41B-4DE0-B01A-1886DA20E0E7}"/>
              </a:ext>
            </a:extLst>
          </p:cNvPr>
          <p:cNvSpPr txBox="1"/>
          <p:nvPr/>
        </p:nvSpPr>
        <p:spPr>
          <a:xfrm>
            <a:off x="1882876" y="4283924"/>
            <a:ext cx="9620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Salaries &amp; Benefits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5F88ED8-3F2D-4AD0-AF4A-FABDE14461FE}"/>
              </a:ext>
            </a:extLst>
          </p:cNvPr>
          <p:cNvSpPr txBox="1"/>
          <p:nvPr/>
        </p:nvSpPr>
        <p:spPr>
          <a:xfrm>
            <a:off x="7543800" y="2698992"/>
            <a:ext cx="108567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Prof.  Services </a:t>
            </a:r>
          </a:p>
          <a:p>
            <a:pPr algn="ctr"/>
            <a:r>
              <a:rPr lang="en-US" sz="1400" b="1" dirty="0">
                <a:solidFill>
                  <a:schemeClr val="bg1"/>
                </a:solidFill>
              </a:rPr>
              <a:t>(mostly IT)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6B40365-E1B0-487D-B19F-6AA80AB3CCD7}"/>
              </a:ext>
            </a:extLst>
          </p:cNvPr>
          <p:cNvSpPr txBox="1"/>
          <p:nvPr/>
        </p:nvSpPr>
        <p:spPr>
          <a:xfrm>
            <a:off x="6019800" y="3881708"/>
            <a:ext cx="11507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Office Expenses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B693534-99A1-F5E7-704C-D0E5E07F6BDF}"/>
              </a:ext>
            </a:extLst>
          </p:cNvPr>
          <p:cNvSpPr txBox="1"/>
          <p:nvPr/>
        </p:nvSpPr>
        <p:spPr>
          <a:xfrm>
            <a:off x="4616899" y="3804475"/>
            <a:ext cx="115076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Training</a:t>
            </a:r>
          </a:p>
          <a:p>
            <a:pPr algn="ctr"/>
            <a:r>
              <a:rPr lang="en-US" sz="1400" b="1" dirty="0">
                <a:solidFill>
                  <a:schemeClr val="bg1"/>
                </a:solidFill>
              </a:rPr>
              <a:t>&amp; Mileage/ Transit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474E5FE-BCED-11BC-B5AA-007993F58724}"/>
              </a:ext>
            </a:extLst>
          </p:cNvPr>
          <p:cNvCxnSpPr>
            <a:cxnSpLocks/>
          </p:cNvCxnSpPr>
          <p:nvPr/>
        </p:nvCxnSpPr>
        <p:spPr>
          <a:xfrm flipH="1">
            <a:off x="1371600" y="3704356"/>
            <a:ext cx="74676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37301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378825" cy="990600"/>
          </a:xfrm>
        </p:spPr>
        <p:txBody>
          <a:bodyPr>
            <a:normAutofit/>
          </a:bodyPr>
          <a:lstStyle/>
          <a:p>
            <a:pPr marL="54864" eaLnBrk="1" fontAlgn="auto" hangingPunct="1">
              <a:spcAft>
                <a:spcPts val="0"/>
              </a:spcAft>
              <a:defRPr/>
            </a:pPr>
            <a:r>
              <a:rPr lang="en-US" sz="4000" b="1" dirty="0">
                <a:solidFill>
                  <a:srgbClr val="594740"/>
                </a:solidFill>
                <a:latin typeface="Calibri" panose="020F0502020204030204" pitchFamily="34" charset="0"/>
              </a:rPr>
              <a:t>Proposed COLA for FY23 Budget</a:t>
            </a:r>
          </a:p>
        </p:txBody>
      </p:sp>
      <p:sp>
        <p:nvSpPr>
          <p:cNvPr id="30723" name="Slide Number Placeholder 9"/>
          <p:cNvSpPr>
            <a:spLocks noGrp="1"/>
          </p:cNvSpPr>
          <p:nvPr>
            <p:ph type="sldNum" sz="quarter" idx="12"/>
          </p:nvPr>
        </p:nvSpPr>
        <p:spPr bwMode="auto">
          <a:solidFill>
            <a:srgbClr val="A2B543"/>
          </a:solidFill>
        </p:spPr>
        <p:txBody>
          <a:bodyPr/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"/>
              <a:defRPr sz="26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A5AB81"/>
              </a:buClr>
              <a:buSzPct val="7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9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CB166ADB-EC7D-46DB-AD0D-CB3397E9A46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76755375"/>
              </p:ext>
            </p:extLst>
          </p:nvPr>
        </p:nvGraphicFramePr>
        <p:xfrm>
          <a:off x="633557" y="1875905"/>
          <a:ext cx="8129443" cy="28484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E1F8147-E3AF-48CB-ABD0-52CE5D8CFC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9413568"/>
              </p:ext>
            </p:extLst>
          </p:nvPr>
        </p:nvGraphicFramePr>
        <p:xfrm>
          <a:off x="633556" y="2590800"/>
          <a:ext cx="7748442" cy="188969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71381">
                  <a:extLst>
                    <a:ext uri="{9D8B030D-6E8A-4147-A177-3AD203B41FA5}">
                      <a16:colId xmlns:a16="http://schemas.microsoft.com/office/drawing/2014/main" val="722011877"/>
                    </a:ext>
                  </a:extLst>
                </a:gridCol>
                <a:gridCol w="1648063">
                  <a:extLst>
                    <a:ext uri="{9D8B030D-6E8A-4147-A177-3AD203B41FA5}">
                      <a16:colId xmlns:a16="http://schemas.microsoft.com/office/drawing/2014/main" val="437940067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299773976"/>
                    </a:ext>
                  </a:extLst>
                </a:gridCol>
                <a:gridCol w="1828798">
                  <a:extLst>
                    <a:ext uri="{9D8B030D-6E8A-4147-A177-3AD203B41FA5}">
                      <a16:colId xmlns:a16="http://schemas.microsoft.com/office/drawing/2014/main" val="2036673102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pPr marL="0" marR="0" algn="l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2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2100" dirty="0">
                          <a:effectLst/>
                        </a:rPr>
                        <a:t>FY 21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2100" dirty="0">
                          <a:effectLst/>
                        </a:rPr>
                        <a:t>FY 22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2100" dirty="0">
                          <a:effectLst/>
                        </a:rPr>
                        <a:t>FY 23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5926881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marL="0" marR="0" algn="l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2100">
                          <a:effectLst/>
                        </a:rPr>
                        <a:t>CCTA COLA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2100">
                          <a:effectLst/>
                        </a:rPr>
                        <a:t>2.5%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2100">
                          <a:effectLst/>
                        </a:rPr>
                        <a:t>2.0%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2100" dirty="0">
                          <a:effectLst/>
                        </a:rPr>
                        <a:t>3.5%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37040658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algn="l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2100" dirty="0">
                          <a:effectLst/>
                        </a:rPr>
                        <a:t>WCCTAC COLA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2100">
                          <a:effectLst/>
                        </a:rPr>
                        <a:t>0.0%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2100" dirty="0">
                          <a:effectLst/>
                        </a:rPr>
                        <a:t>3.5%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2100" dirty="0">
                          <a:effectLst/>
                        </a:rPr>
                        <a:t>3.5% </a:t>
                      </a:r>
                    </a:p>
                    <a:p>
                      <a:pPr marL="0" marR="0" algn="ctr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2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(proposed)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050799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95857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378825" cy="990600"/>
          </a:xfrm>
        </p:spPr>
        <p:txBody>
          <a:bodyPr>
            <a:normAutofit/>
          </a:bodyPr>
          <a:lstStyle/>
          <a:p>
            <a:pPr marL="54864" eaLnBrk="1" fontAlgn="auto" hangingPunct="1">
              <a:spcAft>
                <a:spcPts val="0"/>
              </a:spcAft>
              <a:defRPr/>
            </a:pPr>
            <a:r>
              <a:rPr lang="en-US" sz="4000" b="1" dirty="0">
                <a:solidFill>
                  <a:srgbClr val="594740"/>
                </a:solidFill>
                <a:latin typeface="Calibri" panose="020F0502020204030204" pitchFamily="34" charset="0"/>
              </a:rPr>
              <a:t>FY22 Budget vs Draft FY23 Budget</a:t>
            </a:r>
          </a:p>
        </p:txBody>
      </p:sp>
      <p:sp>
        <p:nvSpPr>
          <p:cNvPr id="30723" name="Slide Number Placeholder 9"/>
          <p:cNvSpPr>
            <a:spLocks noGrp="1"/>
          </p:cNvSpPr>
          <p:nvPr>
            <p:ph type="sldNum" sz="quarter" idx="12"/>
          </p:nvPr>
        </p:nvSpPr>
        <p:spPr bwMode="auto">
          <a:solidFill>
            <a:srgbClr val="A2B543"/>
          </a:solidFill>
        </p:spPr>
        <p:txBody>
          <a:bodyPr/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"/>
              <a:defRPr sz="26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A5AB81"/>
              </a:buClr>
              <a:buSzPct val="7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1200" dirty="0">
                <a:solidFill>
                  <a:srgbClr val="FFFFFF"/>
                </a:solidFill>
                <a:latin typeface="Arial" panose="020B0604020202020204" pitchFamily="34" charset="0"/>
              </a:rPr>
              <a:t>11</a:t>
            </a:r>
            <a:endParaRPr kumimoji="0" lang="en-US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E7CC5D73-27DC-4848-B352-08FD5136BE9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21872310"/>
              </p:ext>
            </p:extLst>
          </p:nvPr>
        </p:nvGraphicFramePr>
        <p:xfrm>
          <a:off x="457201" y="1752600"/>
          <a:ext cx="8378826" cy="46687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812DF523-3698-48AF-9F5C-048412323F3A}"/>
              </a:ext>
            </a:extLst>
          </p:cNvPr>
          <p:cNvSpPr txBox="1"/>
          <p:nvPr/>
        </p:nvSpPr>
        <p:spPr>
          <a:xfrm>
            <a:off x="3008983" y="5104489"/>
            <a:ext cx="5774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PERS</a:t>
            </a:r>
          </a:p>
          <a:p>
            <a:r>
              <a:rPr lang="en-US" sz="1200" b="1" dirty="0">
                <a:solidFill>
                  <a:schemeClr val="bg1"/>
                </a:solidFill>
              </a:rPr>
              <a:t> UAL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A54A908-A41B-4DE0-B01A-1886DA20E0E7}"/>
              </a:ext>
            </a:extLst>
          </p:cNvPr>
          <p:cNvSpPr txBox="1"/>
          <p:nvPr/>
        </p:nvSpPr>
        <p:spPr>
          <a:xfrm>
            <a:off x="1347416" y="4454536"/>
            <a:ext cx="5774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3.5% </a:t>
            </a:r>
          </a:p>
          <a:p>
            <a:r>
              <a:rPr lang="en-US" sz="1200" b="1" dirty="0">
                <a:solidFill>
                  <a:schemeClr val="bg1"/>
                </a:solidFill>
              </a:rPr>
              <a:t>COLA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C6F26AA-8BBC-427D-8188-08976E281745}"/>
              </a:ext>
            </a:extLst>
          </p:cNvPr>
          <p:cNvSpPr txBox="1"/>
          <p:nvPr/>
        </p:nvSpPr>
        <p:spPr>
          <a:xfrm>
            <a:off x="3436180" y="5666600"/>
            <a:ext cx="6896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Benefits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CCDF326-E80B-4A81-AD2C-84BB48976ED8}"/>
              </a:ext>
            </a:extLst>
          </p:cNvPr>
          <p:cNvSpPr txBox="1"/>
          <p:nvPr/>
        </p:nvSpPr>
        <p:spPr>
          <a:xfrm>
            <a:off x="1364458" y="3571100"/>
            <a:ext cx="5245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$16K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87334E1-7823-72FB-DB7A-6AC1D90EAEA0}"/>
              </a:ext>
            </a:extLst>
          </p:cNvPr>
          <p:cNvSpPr txBox="1"/>
          <p:nvPr/>
        </p:nvSpPr>
        <p:spPr>
          <a:xfrm>
            <a:off x="2218938" y="4642824"/>
            <a:ext cx="5774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Merit   </a:t>
            </a:r>
          </a:p>
          <a:p>
            <a:r>
              <a:rPr lang="en-US" sz="1200" b="1" dirty="0">
                <a:solidFill>
                  <a:schemeClr val="bg1"/>
                </a:solidFill>
              </a:rPr>
              <a:t> Pay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9B5A15B-662E-D5AD-59CD-D8C96DB42D81}"/>
              </a:ext>
            </a:extLst>
          </p:cNvPr>
          <p:cNvSpPr txBox="1"/>
          <p:nvPr/>
        </p:nvSpPr>
        <p:spPr>
          <a:xfrm>
            <a:off x="3780986" y="5188860"/>
            <a:ext cx="7573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Benefits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8A508B7-EC31-FB7A-C2BA-A8AA7F5EAD86}"/>
              </a:ext>
            </a:extLst>
          </p:cNvPr>
          <p:cNvSpPr txBox="1"/>
          <p:nvPr/>
        </p:nvSpPr>
        <p:spPr>
          <a:xfrm>
            <a:off x="4729590" y="4957568"/>
            <a:ext cx="439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$4K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D559D6D-E8EB-19D3-3978-964BA641477E}"/>
              </a:ext>
            </a:extLst>
          </p:cNvPr>
          <p:cNvSpPr txBox="1"/>
          <p:nvPr/>
        </p:nvSpPr>
        <p:spPr>
          <a:xfrm>
            <a:off x="5464164" y="5655846"/>
            <a:ext cx="7573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Misc.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A572E5E5-D6B2-840A-5798-CA980538BE3C}"/>
              </a:ext>
            </a:extLst>
          </p:cNvPr>
          <p:cNvCxnSpPr>
            <a:cxnSpLocks/>
          </p:cNvCxnSpPr>
          <p:nvPr/>
        </p:nvCxnSpPr>
        <p:spPr>
          <a:xfrm>
            <a:off x="1066800" y="5704351"/>
            <a:ext cx="75438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D964A4DB-845E-A6DB-3347-7B07C3E7B435}"/>
              </a:ext>
            </a:extLst>
          </p:cNvPr>
          <p:cNvSpPr txBox="1"/>
          <p:nvPr/>
        </p:nvSpPr>
        <p:spPr>
          <a:xfrm>
            <a:off x="5538125" y="5903911"/>
            <a:ext cx="6094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-$1.5K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6911320-DBD0-E2F7-B776-FB869E92B0C0}"/>
              </a:ext>
            </a:extLst>
          </p:cNvPr>
          <p:cNvSpPr txBox="1"/>
          <p:nvPr/>
        </p:nvSpPr>
        <p:spPr>
          <a:xfrm>
            <a:off x="4605632" y="5247045"/>
            <a:ext cx="757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Prof. Services</a:t>
            </a:r>
          </a:p>
        </p:txBody>
      </p:sp>
    </p:spTree>
    <p:extLst>
      <p:ext uri="{BB962C8B-B14F-4D97-AF65-F5344CB8AC3E}">
        <p14:creationId xmlns:p14="http://schemas.microsoft.com/office/powerpoint/2010/main" val="1560176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378825" cy="990600"/>
          </a:xfrm>
        </p:spPr>
        <p:txBody>
          <a:bodyPr>
            <a:normAutofit/>
          </a:bodyPr>
          <a:lstStyle/>
          <a:p>
            <a:pPr marL="54864" eaLnBrk="1" fontAlgn="auto" hangingPunct="1">
              <a:spcAft>
                <a:spcPts val="0"/>
              </a:spcAft>
              <a:defRPr/>
            </a:pPr>
            <a:r>
              <a:rPr lang="en-US" sz="4000" b="1" dirty="0">
                <a:solidFill>
                  <a:srgbClr val="594740"/>
                </a:solidFill>
                <a:latin typeface="Calibri" panose="020F0502020204030204" pitchFamily="34" charset="0"/>
              </a:rPr>
              <a:t>FY22 Budget vs Draft FY23 Budget</a:t>
            </a:r>
          </a:p>
        </p:txBody>
      </p:sp>
      <p:sp>
        <p:nvSpPr>
          <p:cNvPr id="30723" name="Slide Number Placeholder 9"/>
          <p:cNvSpPr>
            <a:spLocks noGrp="1"/>
          </p:cNvSpPr>
          <p:nvPr>
            <p:ph type="sldNum" sz="quarter" idx="12"/>
          </p:nvPr>
        </p:nvSpPr>
        <p:spPr bwMode="auto">
          <a:solidFill>
            <a:srgbClr val="A2B543"/>
          </a:solidFill>
        </p:spPr>
        <p:txBody>
          <a:bodyPr/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"/>
              <a:defRPr sz="26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A5AB81"/>
              </a:buClr>
              <a:buSzPct val="7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1200" dirty="0">
                <a:solidFill>
                  <a:srgbClr val="FFFFFF"/>
                </a:solidFill>
                <a:latin typeface="Arial" panose="020B0604020202020204" pitchFamily="34" charset="0"/>
              </a:rPr>
              <a:t>11</a:t>
            </a:r>
            <a:endParaRPr kumimoji="0" lang="en-US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E7CC5D73-27DC-4848-B352-08FD5136BE9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14002726"/>
              </p:ext>
            </p:extLst>
          </p:nvPr>
        </p:nvGraphicFramePr>
        <p:xfrm>
          <a:off x="457201" y="1752600"/>
          <a:ext cx="8378826" cy="46687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812DF523-3698-48AF-9F5C-048412323F3A}"/>
              </a:ext>
            </a:extLst>
          </p:cNvPr>
          <p:cNvSpPr txBox="1"/>
          <p:nvPr/>
        </p:nvSpPr>
        <p:spPr>
          <a:xfrm>
            <a:off x="3008983" y="5104489"/>
            <a:ext cx="5036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PERS</a:t>
            </a:r>
          </a:p>
          <a:p>
            <a:r>
              <a:rPr lang="en-US" sz="1200" b="1" dirty="0">
                <a:solidFill>
                  <a:schemeClr val="bg1"/>
                </a:solidFill>
              </a:rPr>
              <a:t> UAL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A54A908-A41B-4DE0-B01A-1886DA20E0E7}"/>
              </a:ext>
            </a:extLst>
          </p:cNvPr>
          <p:cNvSpPr txBox="1"/>
          <p:nvPr/>
        </p:nvSpPr>
        <p:spPr>
          <a:xfrm>
            <a:off x="1347416" y="4454536"/>
            <a:ext cx="5774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3.5% </a:t>
            </a:r>
          </a:p>
          <a:p>
            <a:r>
              <a:rPr lang="en-US" sz="1200" b="1" dirty="0">
                <a:solidFill>
                  <a:schemeClr val="bg1"/>
                </a:solidFill>
              </a:rPr>
              <a:t>COLA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C6F26AA-8BBC-427D-8188-08976E281745}"/>
              </a:ext>
            </a:extLst>
          </p:cNvPr>
          <p:cNvSpPr txBox="1"/>
          <p:nvPr/>
        </p:nvSpPr>
        <p:spPr>
          <a:xfrm>
            <a:off x="3436180" y="5666600"/>
            <a:ext cx="6896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Benefits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CCDF326-E80B-4A81-AD2C-84BB48976ED8}"/>
              </a:ext>
            </a:extLst>
          </p:cNvPr>
          <p:cNvSpPr txBox="1"/>
          <p:nvPr/>
        </p:nvSpPr>
        <p:spPr>
          <a:xfrm>
            <a:off x="1364458" y="3571100"/>
            <a:ext cx="5245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$16K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87334E1-7823-72FB-DB7A-6AC1D90EAEA0}"/>
              </a:ext>
            </a:extLst>
          </p:cNvPr>
          <p:cNvSpPr txBox="1"/>
          <p:nvPr/>
        </p:nvSpPr>
        <p:spPr>
          <a:xfrm>
            <a:off x="2218938" y="4642824"/>
            <a:ext cx="5774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Merit   </a:t>
            </a:r>
          </a:p>
          <a:p>
            <a:r>
              <a:rPr lang="en-US" sz="1200" b="1" dirty="0">
                <a:solidFill>
                  <a:schemeClr val="bg1"/>
                </a:solidFill>
              </a:rPr>
              <a:t> Pay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9B5A15B-662E-D5AD-59CD-D8C96DB42D81}"/>
              </a:ext>
            </a:extLst>
          </p:cNvPr>
          <p:cNvSpPr txBox="1"/>
          <p:nvPr/>
        </p:nvSpPr>
        <p:spPr>
          <a:xfrm>
            <a:off x="3780986" y="5188860"/>
            <a:ext cx="7573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Benefits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8A508B7-EC31-FB7A-C2BA-A8AA7F5EAD86}"/>
              </a:ext>
            </a:extLst>
          </p:cNvPr>
          <p:cNvSpPr txBox="1"/>
          <p:nvPr/>
        </p:nvSpPr>
        <p:spPr>
          <a:xfrm>
            <a:off x="4729590" y="4957568"/>
            <a:ext cx="439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$4K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D559D6D-E8EB-19D3-3978-964BA641477E}"/>
              </a:ext>
            </a:extLst>
          </p:cNvPr>
          <p:cNvSpPr txBox="1"/>
          <p:nvPr/>
        </p:nvSpPr>
        <p:spPr>
          <a:xfrm>
            <a:off x="5464164" y="5655846"/>
            <a:ext cx="7573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Misc.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A572E5E5-D6B2-840A-5798-CA980538BE3C}"/>
              </a:ext>
            </a:extLst>
          </p:cNvPr>
          <p:cNvCxnSpPr>
            <a:cxnSpLocks/>
          </p:cNvCxnSpPr>
          <p:nvPr/>
        </p:nvCxnSpPr>
        <p:spPr>
          <a:xfrm>
            <a:off x="1066800" y="5704351"/>
            <a:ext cx="75438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D964A4DB-845E-A6DB-3347-7B07C3E7B435}"/>
              </a:ext>
            </a:extLst>
          </p:cNvPr>
          <p:cNvSpPr txBox="1"/>
          <p:nvPr/>
        </p:nvSpPr>
        <p:spPr>
          <a:xfrm>
            <a:off x="5538125" y="5903911"/>
            <a:ext cx="6094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-$1.5K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6911320-DBD0-E2F7-B776-FB869E92B0C0}"/>
              </a:ext>
            </a:extLst>
          </p:cNvPr>
          <p:cNvSpPr txBox="1"/>
          <p:nvPr/>
        </p:nvSpPr>
        <p:spPr>
          <a:xfrm>
            <a:off x="4605632" y="5247045"/>
            <a:ext cx="757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Prof. Services</a:t>
            </a:r>
          </a:p>
        </p:txBody>
      </p:sp>
      <p:sp>
        <p:nvSpPr>
          <p:cNvPr id="19" name="TextBox 22">
            <a:extLst>
              <a:ext uri="{FF2B5EF4-FFF2-40B4-BE49-F238E27FC236}">
                <a16:creationId xmlns:a16="http://schemas.microsoft.com/office/drawing/2014/main" id="{86BE2D3D-E8F9-A431-BB6C-F8CA3028231F}"/>
              </a:ext>
            </a:extLst>
          </p:cNvPr>
          <p:cNvSpPr txBox="1"/>
          <p:nvPr/>
        </p:nvSpPr>
        <p:spPr>
          <a:xfrm>
            <a:off x="6400800" y="4316036"/>
            <a:ext cx="5245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/>
              <a:t>$10K</a:t>
            </a:r>
          </a:p>
        </p:txBody>
      </p:sp>
      <p:sp>
        <p:nvSpPr>
          <p:cNvPr id="20" name="TextBox 22">
            <a:extLst>
              <a:ext uri="{FF2B5EF4-FFF2-40B4-BE49-F238E27FC236}">
                <a16:creationId xmlns:a16="http://schemas.microsoft.com/office/drawing/2014/main" id="{86BE2D3D-E8F9-A431-BB6C-F8CA3028231F}"/>
              </a:ext>
            </a:extLst>
          </p:cNvPr>
          <p:cNvSpPr txBox="1"/>
          <p:nvPr/>
        </p:nvSpPr>
        <p:spPr>
          <a:xfrm>
            <a:off x="7239000" y="3709599"/>
            <a:ext cx="5245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/>
              <a:t>$15K</a:t>
            </a:r>
          </a:p>
        </p:txBody>
      </p:sp>
      <p:sp>
        <p:nvSpPr>
          <p:cNvPr id="21" name="TextBox 22">
            <a:extLst>
              <a:ext uri="{FF2B5EF4-FFF2-40B4-BE49-F238E27FC236}">
                <a16:creationId xmlns:a16="http://schemas.microsoft.com/office/drawing/2014/main" id="{8FFD72D7-ADE5-2E13-0A36-1F3211AFEACF}"/>
              </a:ext>
            </a:extLst>
          </p:cNvPr>
          <p:cNvSpPr txBox="1"/>
          <p:nvPr/>
        </p:nvSpPr>
        <p:spPr>
          <a:xfrm>
            <a:off x="8043674" y="2628669"/>
            <a:ext cx="6431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/>
              <a:t>$24.5K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17E9583-645A-89D5-7DFE-876F7547D1A3}"/>
              </a:ext>
            </a:extLst>
          </p:cNvPr>
          <p:cNvSpPr txBox="1"/>
          <p:nvPr/>
        </p:nvSpPr>
        <p:spPr>
          <a:xfrm>
            <a:off x="6248400" y="4931028"/>
            <a:ext cx="8115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STMP Admin.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424397E-A7F9-1E6A-9BBB-2151F40EF766}"/>
              </a:ext>
            </a:extLst>
          </p:cNvPr>
          <p:cNvSpPr txBox="1"/>
          <p:nvPr/>
        </p:nvSpPr>
        <p:spPr>
          <a:xfrm>
            <a:off x="7094686" y="4503494"/>
            <a:ext cx="8115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Measure J 28b Travel Training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14B7F89-B226-A1DD-24DC-A4664867BEF9}"/>
              </a:ext>
            </a:extLst>
          </p:cNvPr>
          <p:cNvSpPr txBox="1"/>
          <p:nvPr/>
        </p:nvSpPr>
        <p:spPr>
          <a:xfrm>
            <a:off x="8077200" y="4058737"/>
            <a:ext cx="5036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Dues</a:t>
            </a:r>
          </a:p>
        </p:txBody>
      </p:sp>
    </p:spTree>
    <p:extLst>
      <p:ext uri="{BB962C8B-B14F-4D97-AF65-F5344CB8AC3E}">
        <p14:creationId xmlns:p14="http://schemas.microsoft.com/office/powerpoint/2010/main" val="20174147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378825" cy="990600"/>
          </a:xfrm>
        </p:spPr>
        <p:txBody>
          <a:bodyPr>
            <a:normAutofit/>
          </a:bodyPr>
          <a:lstStyle/>
          <a:p>
            <a:pPr marL="54864" eaLnBrk="1" fontAlgn="auto" hangingPunct="1">
              <a:spcAft>
                <a:spcPts val="0"/>
              </a:spcAft>
              <a:defRPr/>
            </a:pPr>
            <a:r>
              <a:rPr lang="en-US" sz="4000" b="1" dirty="0">
                <a:solidFill>
                  <a:srgbClr val="594740"/>
                </a:solidFill>
                <a:latin typeface="Calibri" panose="020F0502020204030204" pitchFamily="34" charset="0"/>
              </a:rPr>
              <a:t>Proposed Dues for FY23</a:t>
            </a:r>
          </a:p>
        </p:txBody>
      </p:sp>
      <p:sp>
        <p:nvSpPr>
          <p:cNvPr id="30723" name="Slide Number Placeholder 9"/>
          <p:cNvSpPr>
            <a:spLocks noGrp="1"/>
          </p:cNvSpPr>
          <p:nvPr>
            <p:ph type="sldNum" sz="quarter" idx="12"/>
          </p:nvPr>
        </p:nvSpPr>
        <p:spPr bwMode="auto">
          <a:solidFill>
            <a:srgbClr val="A2B543"/>
          </a:solidFill>
        </p:spPr>
        <p:txBody>
          <a:bodyPr/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"/>
              <a:defRPr sz="26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A5AB81"/>
              </a:buClr>
              <a:buSzPct val="7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1200" dirty="0">
                <a:solidFill>
                  <a:srgbClr val="FFFFFF"/>
                </a:solidFill>
                <a:latin typeface="Arial" panose="020B0604020202020204" pitchFamily="34" charset="0"/>
              </a:rPr>
              <a:t>10</a:t>
            </a:r>
            <a:endParaRPr kumimoji="0" lang="en-US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CB166ADB-EC7D-46DB-AD0D-CB3397E9A465}"/>
              </a:ext>
            </a:extLst>
          </p:cNvPr>
          <p:cNvGraphicFramePr>
            <a:graphicFrameLocks/>
          </p:cNvGraphicFramePr>
          <p:nvPr/>
        </p:nvGraphicFramePr>
        <p:xfrm>
          <a:off x="636449" y="1863608"/>
          <a:ext cx="8129443" cy="28484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ABB87C6-527C-4A5F-9C48-8969215512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603374"/>
              </p:ext>
            </p:extLst>
          </p:nvPr>
        </p:nvGraphicFramePr>
        <p:xfrm>
          <a:off x="647634" y="2214037"/>
          <a:ext cx="7894774" cy="24299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61975">
                  <a:extLst>
                    <a:ext uri="{9D8B030D-6E8A-4147-A177-3AD203B41FA5}">
                      <a16:colId xmlns:a16="http://schemas.microsoft.com/office/drawing/2014/main" val="2523956398"/>
                    </a:ext>
                  </a:extLst>
                </a:gridCol>
                <a:gridCol w="2010933">
                  <a:extLst>
                    <a:ext uri="{9D8B030D-6E8A-4147-A177-3AD203B41FA5}">
                      <a16:colId xmlns:a16="http://schemas.microsoft.com/office/drawing/2014/main" val="714758013"/>
                    </a:ext>
                  </a:extLst>
                </a:gridCol>
                <a:gridCol w="2010933">
                  <a:extLst>
                    <a:ext uri="{9D8B030D-6E8A-4147-A177-3AD203B41FA5}">
                      <a16:colId xmlns:a16="http://schemas.microsoft.com/office/drawing/2014/main" val="2994709205"/>
                    </a:ext>
                  </a:extLst>
                </a:gridCol>
                <a:gridCol w="2010933">
                  <a:extLst>
                    <a:ext uri="{9D8B030D-6E8A-4147-A177-3AD203B41FA5}">
                      <a16:colId xmlns:a16="http://schemas.microsoft.com/office/drawing/2014/main" val="1063264023"/>
                    </a:ext>
                  </a:extLst>
                </a:gridCol>
              </a:tblGrid>
              <a:tr h="61177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5943600" algn="dec"/>
                        </a:tabLst>
                      </a:pPr>
                      <a:r>
                        <a:rPr lang="en-US" sz="1800" dirty="0">
                          <a:effectLst/>
                        </a:rPr>
                        <a:t>Fiscal Year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5943600" algn="dec"/>
                        </a:tabLst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FY 21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5943600" algn="dec"/>
                        </a:tabLst>
                      </a:pPr>
                      <a:r>
                        <a:rPr lang="en-US" sz="18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FY 22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5943600" algn="dec"/>
                        </a:tabLst>
                      </a:pPr>
                      <a:r>
                        <a:rPr lang="en-US" sz="18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FY 23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5943600" algn="dec"/>
                        </a:tabLst>
                      </a:pPr>
                      <a:r>
                        <a:rPr lang="en-US" sz="18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proposed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0131219"/>
                  </a:ext>
                </a:extLst>
              </a:tr>
              <a:tr h="60605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5943600" algn="dec"/>
                        </a:tabLst>
                      </a:pPr>
                      <a:r>
                        <a:rPr lang="en-US" sz="1800" dirty="0">
                          <a:effectLst/>
                        </a:rPr>
                        <a:t>Feb CPI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5943600" algn="dec"/>
                        </a:tabLst>
                      </a:pPr>
                      <a:r>
                        <a:rPr lang="en-US" sz="18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2.9%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5943600" algn="dec"/>
                        </a:tabLst>
                      </a:pPr>
                      <a:r>
                        <a:rPr lang="en-US" sz="18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1.6%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5943600" algn="dec"/>
                        </a:tabLst>
                      </a:pPr>
                      <a:r>
                        <a:rPr lang="en-US" sz="18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5.2%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48057994"/>
                  </a:ext>
                </a:extLst>
              </a:tr>
              <a:tr h="60605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5943600" algn="dec"/>
                        </a:tabLst>
                      </a:pPr>
                      <a:r>
                        <a:rPr lang="en-US" sz="1800" dirty="0">
                          <a:effectLst/>
                        </a:rPr>
                        <a:t>Dues Increase for Upcoming FY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5943600" algn="dec"/>
                        </a:tabLst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0%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5943600" algn="dec"/>
                        </a:tabLst>
                      </a:pPr>
                      <a:r>
                        <a:rPr lang="en-US" sz="18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1.5%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5943600" algn="dec"/>
                        </a:tabLst>
                      </a:pPr>
                      <a:r>
                        <a:rPr lang="en-US" sz="18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4.5%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94429051"/>
                  </a:ext>
                </a:extLst>
              </a:tr>
              <a:tr h="60605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5943600" algn="dec"/>
                        </a:tabLst>
                      </a:pPr>
                      <a:r>
                        <a:rPr lang="en-US" sz="1800" dirty="0">
                          <a:effectLst/>
                        </a:rPr>
                        <a:t>Amount for Regular Member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5943600" algn="dec"/>
                        </a:tabLst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$48,930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5943600" algn="dec"/>
                        </a:tabLst>
                      </a:pPr>
                      <a:r>
                        <a:rPr lang="en-US" sz="18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$49,664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5943600" algn="dec"/>
                        </a:tabLst>
                      </a:pPr>
                      <a:r>
                        <a:rPr lang="en-US" sz="18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$51,899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046066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663602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Median">
    <a:dk1>
      <a:sysClr val="windowText" lastClr="000000"/>
    </a:dk1>
    <a:lt1>
      <a:sysClr val="window" lastClr="FFFFFF"/>
    </a:lt1>
    <a:dk2>
      <a:srgbClr val="775F55"/>
    </a:dk2>
    <a:lt2>
      <a:srgbClr val="EBDDC3"/>
    </a:lt2>
    <a:accent1>
      <a:srgbClr val="94B6D2"/>
    </a:accent1>
    <a:accent2>
      <a:srgbClr val="DD8047"/>
    </a:accent2>
    <a:accent3>
      <a:srgbClr val="A5AB81"/>
    </a:accent3>
    <a:accent4>
      <a:srgbClr val="D8B25C"/>
    </a:accent4>
    <a:accent5>
      <a:srgbClr val="7BA79D"/>
    </a:accent5>
    <a:accent6>
      <a:srgbClr val="968C8C"/>
    </a:accent6>
    <a:hlink>
      <a:srgbClr val="F7B615"/>
    </a:hlink>
    <a:folHlink>
      <a:srgbClr val="704404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20686</TotalTime>
  <Words>959</Words>
  <Application>Microsoft Office PowerPoint</Application>
  <PresentationFormat>On-screen Show (4:3)</PresentationFormat>
  <Paragraphs>293</Paragraphs>
  <Slides>22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Aharoni</vt:lpstr>
      <vt:lpstr>Arial</vt:lpstr>
      <vt:lpstr>Calibri</vt:lpstr>
      <vt:lpstr>Times New Roman</vt:lpstr>
      <vt:lpstr>Tw Cen MT</vt:lpstr>
      <vt:lpstr>Wingdings</vt:lpstr>
      <vt:lpstr>Wingdings 2</vt:lpstr>
      <vt:lpstr>1_Median</vt:lpstr>
      <vt:lpstr>                                                             </vt:lpstr>
      <vt:lpstr>Presentation Outline</vt:lpstr>
      <vt:lpstr>General Operations Budget - Balance</vt:lpstr>
      <vt:lpstr>General Operations Budget - Balance</vt:lpstr>
      <vt:lpstr>FY22 Budget vs Forecasted Actuals</vt:lpstr>
      <vt:lpstr>Proposed COLA for FY23 Budget</vt:lpstr>
      <vt:lpstr>FY22 Budget vs Draft FY23 Budget</vt:lpstr>
      <vt:lpstr>FY22 Budget vs Draft FY23 Budget</vt:lpstr>
      <vt:lpstr>Proposed Dues for FY23</vt:lpstr>
      <vt:lpstr>TDM Revenue: FY22 vs FY23</vt:lpstr>
      <vt:lpstr>TDM Revenue: FY22 vs FY23</vt:lpstr>
      <vt:lpstr>FY23 STMP Budget</vt:lpstr>
      <vt:lpstr>FY23 STMP Budget</vt:lpstr>
      <vt:lpstr>FY23 STMP Budget</vt:lpstr>
      <vt:lpstr>FY 22 Accomplishment Highlights</vt:lpstr>
      <vt:lpstr>FY 22 Accomplishment Highlights</vt:lpstr>
      <vt:lpstr>FY 22 Accomplishment Highlights</vt:lpstr>
      <vt:lpstr>FY 22 Accomplishment Highlights</vt:lpstr>
      <vt:lpstr>FY 23 Work Program - Highlights</vt:lpstr>
      <vt:lpstr>FY 23 Work Program - Highlights</vt:lpstr>
      <vt:lpstr>FY 23 Work Program - Highlights</vt:lpstr>
      <vt:lpstr>               HDFD Questions ?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Update on Mobility Management Efforts in West County</dc:title>
  <dc:creator>Joanna Pallock</dc:creator>
  <cp:lastModifiedBy>John Nemeth</cp:lastModifiedBy>
  <cp:revision>322</cp:revision>
  <cp:lastPrinted>2016-05-27T06:36:57Z</cp:lastPrinted>
  <dcterms:created xsi:type="dcterms:W3CDTF">2015-12-03T17:12:46Z</dcterms:created>
  <dcterms:modified xsi:type="dcterms:W3CDTF">2022-06-01T16:29:14Z</dcterms:modified>
</cp:coreProperties>
</file>