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5.xml" ContentType="application/vnd.openxmlformats-officedocument.drawingml.chartshapes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6.xml" ContentType="application/vnd.openxmlformats-officedocument.drawingml.chartshapes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5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7.xml" ContentType="application/vnd.openxmlformats-officedocument.drawingml.chartshapes+xml"/>
  <Override PartName="/ppt/charts/chart16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7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8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1"/>
  </p:sldMasterIdLst>
  <p:notesMasterIdLst>
    <p:notesMasterId r:id="rId24"/>
  </p:notesMasterIdLst>
  <p:handoutMasterIdLst>
    <p:handoutMasterId r:id="rId25"/>
  </p:handoutMasterIdLst>
  <p:sldIdLst>
    <p:sldId id="366" r:id="rId2"/>
    <p:sldId id="411" r:id="rId3"/>
    <p:sldId id="413" r:id="rId4"/>
    <p:sldId id="414" r:id="rId5"/>
    <p:sldId id="412" r:id="rId6"/>
    <p:sldId id="388" r:id="rId7"/>
    <p:sldId id="389" r:id="rId8"/>
    <p:sldId id="420" r:id="rId9"/>
    <p:sldId id="406" r:id="rId10"/>
    <p:sldId id="410" r:id="rId11"/>
    <p:sldId id="421" r:id="rId12"/>
    <p:sldId id="418" r:id="rId13"/>
    <p:sldId id="416" r:id="rId14"/>
    <p:sldId id="419" r:id="rId15"/>
    <p:sldId id="340" r:id="rId16"/>
    <p:sldId id="342" r:id="rId17"/>
    <p:sldId id="341" r:id="rId18"/>
    <p:sldId id="384" r:id="rId19"/>
    <p:sldId id="372" r:id="rId20"/>
    <p:sldId id="407" r:id="rId21"/>
    <p:sldId id="408" r:id="rId22"/>
    <p:sldId id="360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D64E"/>
    <a:srgbClr val="CADC5E"/>
    <a:srgbClr val="E3E818"/>
    <a:srgbClr val="00CC66"/>
    <a:srgbClr val="89AECD"/>
    <a:srgbClr val="D0B302"/>
    <a:srgbClr val="CCCC00"/>
    <a:srgbClr val="BCDE14"/>
    <a:srgbClr val="ED8A4D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50" autoAdjust="0"/>
    <p:restoredTop sz="82952" autoAdjust="0"/>
  </p:normalViewPr>
  <p:slideViewPr>
    <p:cSldViewPr>
      <p:cViewPr>
        <p:scale>
          <a:sx n="91" d="100"/>
          <a:sy n="91" d="100"/>
        </p:scale>
        <p:origin x="898" y="-16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nemeth\Documents\Pie%20Chart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6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nemeth\Documents\Pie%20Chart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nemeth\Documents\Pie%20Chart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7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nemeth\Documents\Pie%20Chart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8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nemeth\Documents\Pie%20Char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nemeth\Documents\Pie%20Chart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nemeth\Documents\Pie%20Chart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176095987503417E-2"/>
          <c:y val="2.6374676951700777E-2"/>
          <c:w val="0.87147358436631062"/>
          <c:h val="0.89770732682034615"/>
        </c:manualLayout>
      </c:layout>
      <c:areaChart>
        <c:grouping val="standard"/>
        <c:varyColors val="0"/>
        <c:ser>
          <c:idx val="0"/>
          <c:order val="0"/>
          <c:spPr>
            <a:solidFill>
              <a:srgbClr val="92D050"/>
            </a:solidFill>
            <a:ln w="50722" cap="rnd">
              <a:solidFill>
                <a:srgbClr val="258F39"/>
              </a:solidFill>
              <a:round/>
            </a:ln>
            <a:effectLst/>
          </c:spPr>
          <c:dPt>
            <c:idx val="7"/>
            <c:bubble3D val="0"/>
            <c:spPr>
              <a:solidFill>
                <a:srgbClr val="92D050"/>
              </a:solidFill>
              <a:ln w="50722" cap="rnd">
                <a:solidFill>
                  <a:srgbClr val="258F39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3825-4DDA-AA7F-C76B31E12AAF}"/>
              </c:ext>
            </c:extLst>
          </c:dPt>
          <c:dPt>
            <c:idx val="8"/>
            <c:bubble3D val="0"/>
            <c:spPr>
              <a:solidFill>
                <a:srgbClr val="92D050"/>
              </a:solidFill>
              <a:ln w="50722" cap="rnd">
                <a:solidFill>
                  <a:srgbClr val="258F39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3825-4DDA-AA7F-C76B31E12AAF}"/>
              </c:ext>
            </c:extLst>
          </c:dPt>
          <c:dPt>
            <c:idx val="9"/>
            <c:bubble3D val="0"/>
            <c:spPr>
              <a:solidFill>
                <a:srgbClr val="92D050"/>
              </a:solidFill>
              <a:ln w="50722" cap="rnd">
                <a:solidFill>
                  <a:srgbClr val="258F39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3825-4DDA-AA7F-C76B31E12AAF}"/>
              </c:ext>
            </c:extLst>
          </c:dPt>
          <c:dPt>
            <c:idx val="10"/>
            <c:bubble3D val="0"/>
            <c:spPr>
              <a:solidFill>
                <a:srgbClr val="92D050"/>
              </a:solidFill>
              <a:ln w="50722" cap="rnd">
                <a:solidFill>
                  <a:srgbClr val="258F39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3825-4DDA-AA7F-C76B31E12AAF}"/>
              </c:ext>
            </c:extLst>
          </c:dPt>
          <c:dPt>
            <c:idx val="11"/>
            <c:bubble3D val="0"/>
            <c:spPr>
              <a:solidFill>
                <a:srgbClr val="92D050"/>
              </a:solidFill>
              <a:ln w="50722" cap="rnd">
                <a:solidFill>
                  <a:srgbClr val="258F39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3825-4DDA-AA7F-C76B31E12AAF}"/>
              </c:ext>
            </c:extLst>
          </c:dPt>
          <c:dPt>
            <c:idx val="12"/>
            <c:bubble3D val="0"/>
            <c:spPr>
              <a:solidFill>
                <a:srgbClr val="92D050"/>
              </a:solidFill>
              <a:ln w="50722" cap="rnd">
                <a:solidFill>
                  <a:srgbClr val="258F39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2FF4-4D09-8692-FCFCF6FCD894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825-4DDA-AA7F-C76B31E12AA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825-4DDA-AA7F-C76B31E12AA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825-4DDA-AA7F-C76B31E12AAF}"/>
                </c:ext>
              </c:extLst>
            </c:dLbl>
            <c:dLbl>
              <c:idx val="3"/>
              <c:layout>
                <c:manualLayout>
                  <c:x val="-0.47208333717701539"/>
                  <c:y val="-0.3348540740277498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/>
                      <a:t>$51,070</a:t>
                    </a:r>
                    <a:r>
                      <a:rPr lang="en-US" sz="1200" baseline="0" dirty="0"/>
                      <a:t> above</a:t>
                    </a:r>
                    <a:endParaRPr lang="en-US" sz="1200" dirty="0"/>
                  </a:p>
                </c:rich>
              </c:tx>
              <c:spPr>
                <a:noFill/>
                <a:ln w="25381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0203092472840543"/>
                      <c:h val="0.1070560911172023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D-3825-4DDA-AA7F-C76B31E12AAF}"/>
                </c:ext>
              </c:extLst>
            </c:dLbl>
            <c:dLbl>
              <c:idx val="4"/>
              <c:layout>
                <c:manualLayout>
                  <c:x val="-0.51796127003455217"/>
                  <c:y val="-0.2295994579778079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/>
                      <a:t>$6,297</a:t>
                    </a:r>
                    <a:r>
                      <a:rPr lang="en-US" sz="1200" baseline="0" dirty="0"/>
                      <a:t> above</a:t>
                    </a:r>
                    <a:endParaRPr lang="en-US" sz="1200" dirty="0"/>
                  </a:p>
                </c:rich>
              </c:tx>
              <c:spPr>
                <a:noFill/>
                <a:ln w="25381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7288866544283833E-2"/>
                      <c:h val="0.1125524835146097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E-3825-4DDA-AA7F-C76B31E12AAF}"/>
                </c:ext>
              </c:extLst>
            </c:dLbl>
            <c:dLbl>
              <c:idx val="5"/>
              <c:layout>
                <c:manualLayout>
                  <c:x val="-0.53659774688482376"/>
                  <c:y val="-0.4017633465499209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/>
                      <a:t>$45,200 above</a:t>
                    </a:r>
                  </a:p>
                </c:rich>
              </c:tx>
              <c:spPr>
                <a:noFill/>
                <a:ln w="25381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0203092472840543"/>
                      <c:h val="0.11530067971331337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F-3825-4DDA-AA7F-C76B31E12AAF}"/>
                </c:ext>
              </c:extLst>
            </c:dLbl>
            <c:dLbl>
              <c:idx val="6"/>
              <c:layout>
                <c:manualLayout>
                  <c:x val="-3.0124217554454723E-2"/>
                  <c:y val="-0.2408527804279958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$347,400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3825-4DDA-AA7F-C76B31E12AAF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25-4DDA-AA7F-C76B31E12AAF}"/>
                </c:ext>
              </c:extLst>
            </c:dLbl>
            <c:dLbl>
              <c:idx val="8"/>
              <c:layout>
                <c:manualLayout>
                  <c:x val="-4.4228993252544264E-2"/>
                  <c:y val="-6.108482772813111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$146,297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3825-4DDA-AA7F-C76B31E12AAF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825-4DDA-AA7F-C76B31E12AAF}"/>
                </c:ext>
              </c:extLst>
            </c:dLbl>
            <c:dLbl>
              <c:idx val="10"/>
              <c:layout>
                <c:manualLayout>
                  <c:x val="-0.13815589871949013"/>
                  <c:y val="4.6375269869619803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$185,297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3825-4DDA-AA7F-C76B31E12AAF}"/>
                </c:ext>
              </c:extLst>
            </c:dLbl>
            <c:dLbl>
              <c:idx val="11"/>
              <c:layout>
                <c:manualLayout>
                  <c:x val="-2.6835691304156199E-2"/>
                  <c:y val="-3.383721979488935E-2"/>
                </c:manualLayout>
              </c:layout>
              <c:tx>
                <c:rich>
                  <a:bodyPr/>
                  <a:lstStyle/>
                  <a:p>
                    <a:r>
                      <a:rPr lang="en-US" i="1" dirty="0"/>
                      <a:t>$206,895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3825-4DDA-AA7F-C76B31E12AAF}"/>
                </c:ext>
              </c:extLst>
            </c:dLbl>
            <c:dLbl>
              <c:idx val="12"/>
              <c:layout>
                <c:manualLayout>
                  <c:x val="0"/>
                  <c:y val="3.166614479791345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i="1" dirty="0"/>
                      <a:t>$174,298</a:t>
                    </a:r>
                  </a:p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 sz="1200" dirty="0"/>
                  </a:p>
                </c:rich>
              </c:tx>
              <c:spPr>
                <a:noFill/>
                <a:ln w="25381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059902503723246"/>
                      <c:h val="6.0212978713597494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B-2FF4-4D09-8692-FCFCF6FCD894}"/>
                </c:ext>
              </c:extLst>
            </c:dLbl>
            <c:spPr>
              <a:noFill/>
              <a:ln w="25381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Sheet2!$M$10:$R$10</c:f>
              <c:numCache>
                <c:formatCode>_(* #,##0_);_(* \(#,##0\);_(* "-"??_);_(@_)</c:formatCode>
                <c:ptCount val="6"/>
                <c:pt idx="0">
                  <c:v>191070</c:v>
                </c:pt>
                <c:pt idx="1">
                  <c:v>146297</c:v>
                </c:pt>
                <c:pt idx="2">
                  <c:v>185200</c:v>
                </c:pt>
                <c:pt idx="3">
                  <c:v>219858</c:v>
                </c:pt>
                <c:pt idx="4">
                  <c:v>206895</c:v>
                </c:pt>
                <c:pt idx="5">
                  <c:v>166307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Sheet2!$M$3:$R$3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2017</c:v>
                      </c:pt>
                      <c:pt idx="1">
                        <c:v>2018</c:v>
                      </c:pt>
                      <c:pt idx="2">
                        <c:v>2019</c:v>
                      </c:pt>
                      <c:pt idx="3">
                        <c:v>2020</c:v>
                      </c:pt>
                      <c:pt idx="4">
                        <c:v>2021</c:v>
                      </c:pt>
                      <c:pt idx="5">
                        <c:v>2022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11-3825-4DDA-AA7F-C76B31E12AAF}"/>
            </c:ext>
          </c:extLst>
        </c:ser>
        <c:ser>
          <c:idx val="1"/>
          <c:order val="1"/>
          <c:spPr>
            <a:pattFill prst="dkUpDiag">
              <a:fgClr>
                <a:srgbClr val="92D050"/>
              </a:fgClr>
              <a:bgClr>
                <a:schemeClr val="bg1"/>
              </a:bgClr>
            </a:pattFill>
            <a:ln>
              <a:noFill/>
              <a:prstDash val="sysDash"/>
            </a:ln>
          </c:spPr>
          <c:val>
            <c:numRef>
              <c:f>Sheet2!$M$11:$R$11</c:f>
              <c:numCache>
                <c:formatCode>General</c:formatCode>
                <c:ptCount val="6"/>
                <c:pt idx="4" formatCode="#,##0">
                  <c:v>206895</c:v>
                </c:pt>
                <c:pt idx="5" formatCode="#,##0">
                  <c:v>166307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Sheet2!$M$3:$R$3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2017</c:v>
                      </c:pt>
                      <c:pt idx="1">
                        <c:v>2018</c:v>
                      </c:pt>
                      <c:pt idx="2">
                        <c:v>2019</c:v>
                      </c:pt>
                      <c:pt idx="3">
                        <c:v>2020</c:v>
                      </c:pt>
                      <c:pt idx="4">
                        <c:v>2021</c:v>
                      </c:pt>
                      <c:pt idx="5">
                        <c:v>2022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13-F1F2-4E15-8DD3-6A8C904814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3884344"/>
        <c:axId val="533885912"/>
      </c:areaChart>
      <c:catAx>
        <c:axId val="533884344"/>
        <c:scaling>
          <c:orientation val="minMax"/>
        </c:scaling>
        <c:delete val="1"/>
        <c:axPos val="b"/>
        <c:numFmt formatCode="_(* #,##0_);_(* \(#,##0\);_(* &quot;-&quot;??_);_(@_)" sourceLinked="0"/>
        <c:majorTickMark val="none"/>
        <c:minorTickMark val="none"/>
        <c:tickLblPos val="nextTo"/>
        <c:crossAx val="533885912"/>
        <c:crosses val="autoZero"/>
        <c:auto val="0"/>
        <c:lblAlgn val="ctr"/>
        <c:lblOffset val="100"/>
        <c:noMultiLvlLbl val="0"/>
      </c:catAx>
      <c:valAx>
        <c:axId val="533885912"/>
        <c:scaling>
          <c:orientation val="minMax"/>
        </c:scaling>
        <c:delete val="0"/>
        <c:axPos val="l"/>
        <c:majorGridlines>
          <c:spPr>
            <a:ln w="9511" cap="flat" cmpd="sng" algn="ctr">
              <a:noFill/>
              <a:round/>
            </a:ln>
            <a:effectLst/>
          </c:spPr>
        </c:majorGridlines>
        <c:numFmt formatCode="\$#,##0" sourceLinked="0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3884344"/>
        <c:crosses val="autoZero"/>
        <c:crossBetween val="midCat"/>
      </c:valAx>
      <c:spPr>
        <a:noFill/>
        <a:ln w="2538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7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7504008743280081"/>
          <c:w val="0.84240746573344993"/>
          <c:h val="0.81605058612046488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Measure J</c:v>
                </c:pt>
              </c:strCache>
            </c:strRef>
          </c:tx>
          <c:spPr>
            <a:solidFill>
              <a:srgbClr val="00CC66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FY 22 TDM Revenue</c:v>
                </c:pt>
                <c:pt idx="1">
                  <c:v>FY 23 TDM Revenue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207705</c:v>
                </c:pt>
                <c:pt idx="1">
                  <c:v>217920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3F-4664-808C-0FE82B39CE3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TFCA</c:v>
                </c:pt>
              </c:strCache>
            </c:strRef>
          </c:tx>
          <c:spPr>
            <a:solidFill>
              <a:srgbClr val="B9D64E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FY 22 TDM Revenue</c:v>
                </c:pt>
                <c:pt idx="1">
                  <c:v>FY 23 TDM Revenue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354359</c:v>
                </c:pt>
                <c:pt idx="1">
                  <c:v>307175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3F-4664-808C-0FE82B39CE3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Reallocation</c:v>
                </c:pt>
              </c:strCache>
            </c:strRef>
          </c:tx>
          <c:spPr>
            <a:solidFill>
              <a:srgbClr val="E3E818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FY 22 TDM Revenue</c:v>
                </c:pt>
                <c:pt idx="1">
                  <c:v>FY 23 TDM Revenue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0</c:v>
                </c:pt>
                <c:pt idx="1">
                  <c:v>252561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73F-4664-808C-0FE82B39CE3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CCTA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FY 22 TDM Revenue</c:v>
                </c:pt>
                <c:pt idx="1">
                  <c:v>FY 23 TDM Revenue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0</c:v>
                </c:pt>
                <c:pt idx="1">
                  <c:v>68000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73F-4664-808C-0FE82B39CE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5"/>
        <c:overlap val="100"/>
        <c:axId val="356392832"/>
        <c:axId val="356387008"/>
      </c:barChart>
      <c:catAx>
        <c:axId val="356392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387008"/>
        <c:crosses val="autoZero"/>
        <c:auto val="1"/>
        <c:lblAlgn val="ctr"/>
        <c:lblOffset val="100"/>
        <c:noMultiLvlLbl val="0"/>
      </c:catAx>
      <c:valAx>
        <c:axId val="356387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392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7504008743280081"/>
          <c:w val="0.84240746573344993"/>
          <c:h val="0.81605058612046488"/>
        </c:manualLayout>
      </c:layout>
      <c:bar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99513792"/>
        <c:axId val="199514208"/>
      </c:barChart>
      <c:catAx>
        <c:axId val="19951379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514208"/>
        <c:auto val="1"/>
        <c:lblAlgn val="ctr"/>
        <c:lblOffset val="100"/>
        <c:noMultiLvlLbl val="0"/>
      </c:catAx>
      <c:valAx>
        <c:axId val="199514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513792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58106694161789"/>
          <c:y val="4.7801371420914091E-2"/>
          <c:w val="0.85723448177623995"/>
          <c:h val="0.88296329535977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2006 Program Commitments</c:v>
                </c:pt>
              </c:strCache>
            </c:strRef>
          </c:tx>
          <c:spPr>
            <a:solidFill>
              <a:srgbClr val="B2B2B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1"/>
                <c:pt idx="0">
                  <c:v>End of FY21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3200000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A9-473D-95B4-F6144A7C5B2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2019 Program</c:v>
                </c:pt>
              </c:strCache>
            </c:strRef>
          </c:tx>
          <c:spPr>
            <a:solidFill>
              <a:srgbClr val="CACBCB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1"/>
                <c:pt idx="0">
                  <c:v>End of FY21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3748980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A9-473D-95B4-F6144A7C5B2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Uncommitted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1"/>
                <c:pt idx="0">
                  <c:v>End of FY21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807319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A9-473D-95B4-F6144A7C5B2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rgbClr val="BCDE14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1"/>
                <c:pt idx="0">
                  <c:v>End of FY21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4-A2A9-473D-95B4-F6144A7C5B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91794672"/>
        <c:axId val="191798000"/>
      </c:barChart>
      <c:catAx>
        <c:axId val="191794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798000"/>
        <c:crosses val="autoZero"/>
        <c:auto val="1"/>
        <c:lblAlgn val="ctr"/>
        <c:lblOffset val="100"/>
        <c:noMultiLvlLbl val="0"/>
      </c:catAx>
      <c:valAx>
        <c:axId val="191798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794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7504008743280081"/>
          <c:w val="0.84240746573344993"/>
          <c:h val="0.81605058612046488"/>
        </c:manualLayout>
      </c:layout>
      <c:bar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99513792"/>
        <c:axId val="199514208"/>
      </c:barChart>
      <c:catAx>
        <c:axId val="19951379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514208"/>
        <c:auto val="1"/>
        <c:lblAlgn val="ctr"/>
        <c:lblOffset val="100"/>
        <c:noMultiLvlLbl val="0"/>
      </c:catAx>
      <c:valAx>
        <c:axId val="199514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513792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58106694161789"/>
          <c:y val="4.7801371420914091E-2"/>
          <c:w val="0.85723448177623995"/>
          <c:h val="0.88296329535977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2006 Program Commitments</c:v>
                </c:pt>
              </c:strCache>
            </c:strRef>
          </c:tx>
          <c:spPr>
            <a:solidFill>
              <a:srgbClr val="B2B2B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2"/>
                <c:pt idx="0">
                  <c:v>End of FY21</c:v>
                </c:pt>
                <c:pt idx="1">
                  <c:v>FY22 Forecast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3200000</c:v>
                </c:pt>
                <c:pt idx="1">
                  <c:v>3076556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A9-473D-95B4-F6144A7C5B2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2019 Program</c:v>
                </c:pt>
              </c:strCache>
            </c:strRef>
          </c:tx>
          <c:spPr>
            <a:solidFill>
              <a:srgbClr val="CACBCB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2"/>
                <c:pt idx="0">
                  <c:v>End of FY21</c:v>
                </c:pt>
                <c:pt idx="1">
                  <c:v>FY22 Forecast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3748980</c:v>
                </c:pt>
                <c:pt idx="1">
                  <c:v>3748980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A9-473D-95B4-F6144A7C5B2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Uncommitted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2"/>
                <c:pt idx="0">
                  <c:v>End of FY21</c:v>
                </c:pt>
                <c:pt idx="1">
                  <c:v>FY22 Forecast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807319</c:v>
                </c:pt>
                <c:pt idx="1">
                  <c:v>807319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A9-473D-95B4-F6144A7C5B2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rgbClr val="BCDE14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2"/>
                <c:pt idx="0">
                  <c:v>End of FY21</c:v>
                </c:pt>
                <c:pt idx="1">
                  <c:v>FY22 Forecast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1">
                  <c:v>710500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2A9-473D-95B4-F6144A7C5B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91794672"/>
        <c:axId val="191798000"/>
      </c:barChart>
      <c:catAx>
        <c:axId val="191794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798000"/>
        <c:crosses val="autoZero"/>
        <c:auto val="1"/>
        <c:lblAlgn val="ctr"/>
        <c:lblOffset val="100"/>
        <c:noMultiLvlLbl val="0"/>
      </c:catAx>
      <c:valAx>
        <c:axId val="191798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794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7504008743280081"/>
          <c:w val="0.84240746573344993"/>
          <c:h val="0.81605058612046488"/>
        </c:manualLayout>
      </c:layout>
      <c:bar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99513792"/>
        <c:axId val="199514208"/>
      </c:barChart>
      <c:catAx>
        <c:axId val="19951379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514208"/>
        <c:auto val="1"/>
        <c:lblAlgn val="ctr"/>
        <c:lblOffset val="100"/>
        <c:noMultiLvlLbl val="0"/>
      </c:catAx>
      <c:valAx>
        <c:axId val="199514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513792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58106694161789"/>
          <c:y val="4.7801371420914091E-2"/>
          <c:w val="0.85723448177623995"/>
          <c:h val="0.88296329535977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2006 Program Commitments</c:v>
                </c:pt>
              </c:strCache>
            </c:strRef>
          </c:tx>
          <c:spPr>
            <a:solidFill>
              <a:srgbClr val="B2B2B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End of FY21</c:v>
                </c:pt>
                <c:pt idx="1">
                  <c:v>FY22 Forecast</c:v>
                </c:pt>
                <c:pt idx="2">
                  <c:v>FY23 Budget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3200000</c:v>
                </c:pt>
                <c:pt idx="1">
                  <c:v>3076556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A9-473D-95B4-F6144A7C5B2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2019 Program</c:v>
                </c:pt>
              </c:strCache>
            </c:strRef>
          </c:tx>
          <c:spPr>
            <a:solidFill>
              <a:srgbClr val="CACBCB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End of FY21</c:v>
                </c:pt>
                <c:pt idx="1">
                  <c:v>FY22 Forecast</c:v>
                </c:pt>
                <c:pt idx="2">
                  <c:v>FY23 Budget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3748980</c:v>
                </c:pt>
                <c:pt idx="1">
                  <c:v>3748980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A9-473D-95B4-F6144A7C5B2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Uncommitted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End of FY21</c:v>
                </c:pt>
                <c:pt idx="1">
                  <c:v>FY22 Forecast</c:v>
                </c:pt>
                <c:pt idx="2">
                  <c:v>FY23 Budget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807319</c:v>
                </c:pt>
                <c:pt idx="1">
                  <c:v>807319</c:v>
                </c:pt>
                <c:pt idx="2">
                  <c:v>1517000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A9-473D-95B4-F6144A7C5B2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rgbClr val="BCDE14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End of FY21</c:v>
                </c:pt>
                <c:pt idx="1">
                  <c:v>FY22 Forecast</c:v>
                </c:pt>
                <c:pt idx="2">
                  <c:v>FY23 Budget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1">
                  <c:v>710500</c:v>
                </c:pt>
                <c:pt idx="2">
                  <c:v>3788000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2A9-473D-95B4-F6144A7C5B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91794672"/>
        <c:axId val="191798000"/>
      </c:barChart>
      <c:catAx>
        <c:axId val="191794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798000"/>
        <c:crosses val="autoZero"/>
        <c:auto val="1"/>
        <c:lblAlgn val="ctr"/>
        <c:lblOffset val="100"/>
        <c:noMultiLvlLbl val="0"/>
      </c:catAx>
      <c:valAx>
        <c:axId val="191798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794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176095987503417E-2"/>
          <c:y val="2.6374676951700777E-2"/>
          <c:w val="0.87147358436631062"/>
          <c:h val="0.89770732682034615"/>
        </c:manualLayout>
      </c:layout>
      <c:areaChart>
        <c:grouping val="standard"/>
        <c:varyColors val="0"/>
        <c:ser>
          <c:idx val="0"/>
          <c:order val="0"/>
          <c:spPr>
            <a:solidFill>
              <a:srgbClr val="92D050"/>
            </a:solidFill>
            <a:ln w="50722" cap="rnd">
              <a:solidFill>
                <a:srgbClr val="258F39"/>
              </a:solidFill>
              <a:round/>
            </a:ln>
            <a:effectLst/>
          </c:spPr>
          <c:dPt>
            <c:idx val="7"/>
            <c:bubble3D val="0"/>
            <c:spPr>
              <a:solidFill>
                <a:srgbClr val="92D050"/>
              </a:solidFill>
              <a:ln w="50722" cap="rnd">
                <a:solidFill>
                  <a:srgbClr val="258F39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3825-4DDA-AA7F-C76B31E12AAF}"/>
              </c:ext>
            </c:extLst>
          </c:dPt>
          <c:dPt>
            <c:idx val="8"/>
            <c:bubble3D val="0"/>
            <c:spPr>
              <a:solidFill>
                <a:srgbClr val="92D050"/>
              </a:solidFill>
              <a:ln w="50722" cap="rnd">
                <a:solidFill>
                  <a:srgbClr val="258F39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3825-4DDA-AA7F-C76B31E12AAF}"/>
              </c:ext>
            </c:extLst>
          </c:dPt>
          <c:dPt>
            <c:idx val="9"/>
            <c:bubble3D val="0"/>
            <c:spPr>
              <a:solidFill>
                <a:srgbClr val="92D050"/>
              </a:solidFill>
              <a:ln w="50722" cap="rnd">
                <a:solidFill>
                  <a:srgbClr val="258F39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3825-4DDA-AA7F-C76B31E12AAF}"/>
              </c:ext>
            </c:extLst>
          </c:dPt>
          <c:dPt>
            <c:idx val="10"/>
            <c:bubble3D val="0"/>
            <c:spPr>
              <a:solidFill>
                <a:srgbClr val="92D050"/>
              </a:solidFill>
              <a:ln w="50722" cap="rnd">
                <a:solidFill>
                  <a:srgbClr val="258F39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3825-4DDA-AA7F-C76B31E12AAF}"/>
              </c:ext>
            </c:extLst>
          </c:dPt>
          <c:dPt>
            <c:idx val="11"/>
            <c:bubble3D val="0"/>
            <c:spPr>
              <a:solidFill>
                <a:srgbClr val="92D050"/>
              </a:solidFill>
              <a:ln w="50722" cap="rnd">
                <a:solidFill>
                  <a:srgbClr val="258F39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3825-4DDA-AA7F-C76B31E12AAF}"/>
              </c:ext>
            </c:extLst>
          </c:dPt>
          <c:dPt>
            <c:idx val="12"/>
            <c:bubble3D val="0"/>
            <c:spPr>
              <a:solidFill>
                <a:srgbClr val="92D050"/>
              </a:solidFill>
              <a:ln w="50722" cap="rnd">
                <a:solidFill>
                  <a:srgbClr val="258F39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2FF4-4D09-8692-FCFCF6FCD894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825-4DDA-AA7F-C76B31E12AA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825-4DDA-AA7F-C76B31E12AA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825-4DDA-AA7F-C76B31E12AAF}"/>
                </c:ext>
              </c:extLst>
            </c:dLbl>
            <c:dLbl>
              <c:idx val="3"/>
              <c:layout>
                <c:manualLayout>
                  <c:x val="-0.47208333717701539"/>
                  <c:y val="-0.3348540740277498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/>
                      <a:t>$51,070</a:t>
                    </a:r>
                    <a:r>
                      <a:rPr lang="en-US" sz="1200" baseline="0" dirty="0"/>
                      <a:t> above</a:t>
                    </a:r>
                    <a:endParaRPr lang="en-US" sz="1200" dirty="0"/>
                  </a:p>
                </c:rich>
              </c:tx>
              <c:spPr>
                <a:noFill/>
                <a:ln w="25381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0203092472840543"/>
                      <c:h val="0.1070560911172023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D-3825-4DDA-AA7F-C76B31E12AAF}"/>
                </c:ext>
              </c:extLst>
            </c:dLbl>
            <c:dLbl>
              <c:idx val="4"/>
              <c:layout>
                <c:manualLayout>
                  <c:x val="-0.51796127003455217"/>
                  <c:y val="-0.2295994579778079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/>
                      <a:t>$6,297</a:t>
                    </a:r>
                    <a:r>
                      <a:rPr lang="en-US" sz="1200" baseline="0" dirty="0"/>
                      <a:t> above</a:t>
                    </a:r>
                    <a:endParaRPr lang="en-US" sz="1200" dirty="0"/>
                  </a:p>
                </c:rich>
              </c:tx>
              <c:spPr>
                <a:noFill/>
                <a:ln w="25381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7288866544283833E-2"/>
                      <c:h val="0.1125524835146097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E-3825-4DDA-AA7F-C76B31E12AAF}"/>
                </c:ext>
              </c:extLst>
            </c:dLbl>
            <c:dLbl>
              <c:idx val="5"/>
              <c:layout>
                <c:manualLayout>
                  <c:x val="-0.53659774688482376"/>
                  <c:y val="-0.3770295807615879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/>
                      <a:t>$45,200 above</a:t>
                    </a:r>
                  </a:p>
                </c:rich>
              </c:tx>
              <c:spPr>
                <a:noFill/>
                <a:ln w="25381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0203092472840543"/>
                      <c:h val="0.11530067971331337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F-3825-4DDA-AA7F-C76B31E12AAF}"/>
                </c:ext>
              </c:extLst>
            </c:dLbl>
            <c:dLbl>
              <c:idx val="6"/>
              <c:layout>
                <c:manualLayout>
                  <c:x val="-3.0124217554454723E-2"/>
                  <c:y val="-0.2408527804279958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$347,400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3825-4DDA-AA7F-C76B31E12AAF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25-4DDA-AA7F-C76B31E12AAF}"/>
                </c:ext>
              </c:extLst>
            </c:dLbl>
            <c:dLbl>
              <c:idx val="8"/>
              <c:layout>
                <c:manualLayout>
                  <c:x val="-4.4228993252544264E-2"/>
                  <c:y val="-6.108482772813111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$146,297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3825-4DDA-AA7F-C76B31E12AAF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825-4DDA-AA7F-C76B31E12AAF}"/>
                </c:ext>
              </c:extLst>
            </c:dLbl>
            <c:dLbl>
              <c:idx val="10"/>
              <c:layout>
                <c:manualLayout>
                  <c:x val="-0.13815589871949013"/>
                  <c:y val="4.6375269869619803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$185,297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3825-4DDA-AA7F-C76B31E12AAF}"/>
                </c:ext>
              </c:extLst>
            </c:dLbl>
            <c:dLbl>
              <c:idx val="11"/>
              <c:layout>
                <c:manualLayout>
                  <c:x val="-2.6835691304156199E-2"/>
                  <c:y val="-3.383721979488935E-2"/>
                </c:manualLayout>
              </c:layout>
              <c:tx>
                <c:rich>
                  <a:bodyPr/>
                  <a:lstStyle/>
                  <a:p>
                    <a:r>
                      <a:rPr lang="en-US" i="1" dirty="0"/>
                      <a:t>$206,895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3825-4DDA-AA7F-C76B31E12AAF}"/>
                </c:ext>
              </c:extLst>
            </c:dLbl>
            <c:dLbl>
              <c:idx val="12"/>
              <c:layout>
                <c:manualLayout>
                  <c:x val="0"/>
                  <c:y val="3.166614479791345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i="1" dirty="0"/>
                      <a:t>$174,298</a:t>
                    </a:r>
                  </a:p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 sz="1200" dirty="0"/>
                  </a:p>
                </c:rich>
              </c:tx>
              <c:spPr>
                <a:noFill/>
                <a:ln w="25381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059902503723246"/>
                      <c:h val="6.0212978713597494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B-2FF4-4D09-8692-FCFCF6FCD894}"/>
                </c:ext>
              </c:extLst>
            </c:dLbl>
            <c:spPr>
              <a:noFill/>
              <a:ln w="25381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Sheet2!$M$3:$R$3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Sheet2!$M$10:$R$10</c:f>
              <c:numCache>
                <c:formatCode>_(* #,##0_);_(* \(#,##0\);_(* "-"??_);_(@_)</c:formatCode>
                <c:ptCount val="6"/>
                <c:pt idx="0">
                  <c:v>191070</c:v>
                </c:pt>
                <c:pt idx="1">
                  <c:v>146297</c:v>
                </c:pt>
                <c:pt idx="2">
                  <c:v>185200</c:v>
                </c:pt>
                <c:pt idx="3">
                  <c:v>219858</c:v>
                </c:pt>
                <c:pt idx="4">
                  <c:v>206895</c:v>
                </c:pt>
                <c:pt idx="5">
                  <c:v>183713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3825-4DDA-AA7F-C76B31E12AAF}"/>
            </c:ext>
          </c:extLst>
        </c:ser>
        <c:ser>
          <c:idx val="1"/>
          <c:order val="1"/>
          <c:spPr>
            <a:pattFill prst="dkUpDiag">
              <a:fgClr>
                <a:srgbClr val="92D050"/>
              </a:fgClr>
              <a:bgClr>
                <a:schemeClr val="bg1"/>
              </a:bgClr>
            </a:pattFill>
            <a:ln>
              <a:noFill/>
              <a:prstDash val="sysDash"/>
            </a:ln>
          </c:spPr>
          <c:cat>
            <c:numRef>
              <c:f>Sheet2!$M$3:$R$3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Sheet2!$M$11:$R$11</c:f>
              <c:numCache>
                <c:formatCode>General</c:formatCode>
                <c:ptCount val="6"/>
                <c:pt idx="4" formatCode="#,##0">
                  <c:v>206895</c:v>
                </c:pt>
                <c:pt idx="5" formatCode="#,##0">
                  <c:v>166307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F1F2-4E15-8DD3-6A8C904814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3884344"/>
        <c:axId val="533885912"/>
      </c:areaChart>
      <c:catAx>
        <c:axId val="533884344"/>
        <c:scaling>
          <c:orientation val="minMax"/>
        </c:scaling>
        <c:delete val="1"/>
        <c:axPos val="b"/>
        <c:numFmt formatCode="_(* #,##0_);_(* \(#,##0\);_(* &quot;-&quot;??_);_(@_)" sourceLinked="0"/>
        <c:majorTickMark val="none"/>
        <c:minorTickMark val="none"/>
        <c:tickLblPos val="nextTo"/>
        <c:crossAx val="533885912"/>
        <c:crosses val="autoZero"/>
        <c:auto val="0"/>
        <c:lblAlgn val="ctr"/>
        <c:lblOffset val="100"/>
        <c:noMultiLvlLbl val="0"/>
      </c:catAx>
      <c:valAx>
        <c:axId val="533885912"/>
        <c:scaling>
          <c:orientation val="minMax"/>
        </c:scaling>
        <c:delete val="0"/>
        <c:axPos val="l"/>
        <c:majorGridlines>
          <c:spPr>
            <a:ln w="9511" cap="flat" cmpd="sng" algn="ctr">
              <a:noFill/>
              <a:round/>
            </a:ln>
            <a:effectLst/>
          </c:spPr>
        </c:majorGridlines>
        <c:numFmt formatCode="\$#,##0" sourceLinked="0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3884344"/>
        <c:crosses val="autoZero"/>
        <c:crossBetween val="midCat"/>
      </c:valAx>
      <c:spPr>
        <a:noFill/>
        <a:ln w="2538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881743745421894E-2"/>
          <c:y val="0.11635239673988121"/>
          <c:w val="0.90668318098184819"/>
          <c:h val="0.847046783625731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UAL%%%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847-4C1A-8B34-D4FD4E28F378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B847-4C1A-8B34-D4FD4E28F378}"/>
              </c:ext>
            </c:extLst>
          </c:dPt>
          <c:cat>
            <c:strRef>
              <c:f>Sheet1!$A$2</c:f>
              <c:strCache>
                <c:ptCount val="1"/>
                <c:pt idx="0">
                  <c:v>Expenses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-7400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47-4C1A-8B34-D4FD4E28F37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847-4C1A-8B34-D4FD4E28F378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B847-4C1A-8B34-D4FD4E28F378}"/>
              </c:ext>
            </c:extLst>
          </c:dPt>
          <c:cat>
            <c:strRef>
              <c:f>Sheet1!$A$2</c:f>
              <c:strCache>
                <c:ptCount val="1"/>
                <c:pt idx="0">
                  <c:v>Expenses</c:v>
                </c:pt>
              </c:strCache>
            </c:strRef>
          </c:cat>
          <c:val>
            <c:numRef>
              <c:f>Sheet1!$C$2</c:f>
              <c:numCache>
                <c:formatCode>#,##0</c:formatCode>
                <c:ptCount val="1"/>
                <c:pt idx="0">
                  <c:v>-6328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47-4C1A-8B34-D4FD4E28F37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847-4C1A-8B34-D4FD4E28F378}"/>
              </c:ext>
            </c:extLst>
          </c:dPt>
          <c:cat>
            <c:strRef>
              <c:f>Sheet1!$A$2</c:f>
              <c:strCache>
                <c:ptCount val="1"/>
                <c:pt idx="0">
                  <c:v>Expenses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-3815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47-4C1A-8B34-D4FD4E28F37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Expenses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-3652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847-4C1A-8B34-D4FD4E28F37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Expenses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5165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21-4C67-9C2E-85C3FAF41B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7"/>
        <c:axId val="1959652704"/>
        <c:axId val="1959654784"/>
      </c:barChart>
      <c:catAx>
        <c:axId val="1959652704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low"/>
        <c:crossAx val="1959654784"/>
        <c:crosses val="autoZero"/>
        <c:auto val="1"/>
        <c:lblAlgn val="ctr"/>
        <c:lblOffset val="1000"/>
        <c:noMultiLvlLbl val="0"/>
      </c:catAx>
      <c:valAx>
        <c:axId val="1959654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9652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7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7504008743280081"/>
          <c:w val="0.84240746573344993"/>
          <c:h val="0.81605058612046488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/>
              <a:t> </a:t>
            </a:r>
            <a:r>
              <a:rPr lang="en-US" baseline="0" dirty="0" err="1"/>
              <a:t>Appox</a:t>
            </a:r>
            <a:r>
              <a:rPr lang="en-US" baseline="0" dirty="0"/>
              <a:t>. </a:t>
            </a:r>
            <a:r>
              <a:rPr lang="en-US" dirty="0"/>
              <a:t>Change in Expenses</a:t>
            </a:r>
            <a:r>
              <a:rPr lang="en-US" baseline="0" dirty="0"/>
              <a:t> and Revenues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1375839526921789E-2"/>
          <c:y val="0.11907262325008959"/>
          <c:w val="0.92211827894113241"/>
          <c:h val="0.847046783625731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847-4C1A-8B34-D4FD4E28F378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B847-4C1A-8B34-D4FD4E28F378}"/>
              </c:ext>
            </c:extLst>
          </c:dPt>
          <c:cat>
            <c:strRef>
              <c:f>Sheet1!$A$2</c:f>
              <c:strCache>
                <c:ptCount val="1"/>
                <c:pt idx="0">
                  <c:v>Expenses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47-4C1A-8B34-D4FD4E28F37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847-4C1A-8B34-D4FD4E28F378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B847-4C1A-8B34-D4FD4E28F378}"/>
              </c:ext>
            </c:extLst>
          </c:dPt>
          <c:cat>
            <c:strRef>
              <c:f>Sheet1!$A$2</c:f>
              <c:strCache>
                <c:ptCount val="1"/>
                <c:pt idx="0">
                  <c:v>Expenses</c:v>
                </c:pt>
              </c:strCache>
            </c:strRef>
          </c:cat>
          <c:val>
            <c:numRef>
              <c:f>Sheet1!$C$2</c:f>
              <c:numCache>
                <c:formatCode>#,##0</c:formatCode>
                <c:ptCount val="1"/>
                <c:pt idx="0">
                  <c:v>13000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47-4C1A-8B34-D4FD4E28F37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847-4C1A-8B34-D4FD4E28F378}"/>
              </c:ext>
            </c:extLst>
          </c:dPt>
          <c:cat>
            <c:strRef>
              <c:f>Sheet1!$A$2</c:f>
              <c:strCache>
                <c:ptCount val="1"/>
                <c:pt idx="0">
                  <c:v>Expenses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47-4C1A-8B34-D4FD4E28F37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Expenses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847-4C1A-8B34-D4FD4E28F37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87FD-4F46-A172-CE547A1D3C39}"/>
              </c:ext>
            </c:extLst>
          </c:dPt>
          <c:cat>
            <c:strRef>
              <c:f>Sheet1!$A$2</c:f>
              <c:strCache>
                <c:ptCount val="1"/>
                <c:pt idx="0">
                  <c:v>Expenses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7FD-4F46-A172-CE547A1D3C39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Expenses</c:v>
                </c:pt>
              </c:strCache>
            </c:strRef>
          </c:cat>
          <c:val>
            <c:numRef>
              <c:f>Sheet1!$G$2</c:f>
              <c:numCache>
                <c:formatCode>General</c:formatCode>
                <c:ptCount val="1"/>
                <c:pt idx="0">
                  <c:v>-1411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87FD-4F46-A172-CE547A1D3C39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Expenses</c:v>
                </c:pt>
              </c:strCache>
            </c:strRef>
          </c:cat>
          <c:val>
            <c:numRef>
              <c:f>Sheet1!$H$2</c:f>
              <c:numCache>
                <c:formatCode>General</c:formatCode>
                <c:ptCount val="1"/>
                <c:pt idx="0">
                  <c:v>10000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87FD-4F46-A172-CE547A1D3C39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Expenses</c:v>
                </c:pt>
              </c:strCache>
            </c:strRef>
          </c:cat>
          <c:val>
            <c:numRef>
              <c:f>Sheet1!$I$2</c:f>
              <c:numCache>
                <c:formatCode>General</c:formatCode>
                <c:ptCount val="1"/>
                <c:pt idx="0">
                  <c:v>15000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87FD-4F46-A172-CE547A1D3C39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Expenses</c:v>
                </c:pt>
              </c:strCache>
            </c:strRef>
          </c:cat>
          <c:val>
            <c:numRef>
              <c:f>Sheet1!$J$2</c:f>
              <c:numCache>
                <c:formatCode>General</c:formatCode>
                <c:ptCount val="1"/>
                <c:pt idx="0">
                  <c:v>24585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87FD-4F46-A172-CE547A1D3C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overlap val="-27"/>
        <c:axId val="1959652704"/>
        <c:axId val="1959654784"/>
      </c:barChart>
      <c:catAx>
        <c:axId val="1959652704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low"/>
        <c:crossAx val="1959654784"/>
        <c:crosses val="autoZero"/>
        <c:auto val="1"/>
        <c:lblAlgn val="ctr"/>
        <c:lblOffset val="1000"/>
        <c:noMultiLvlLbl val="0"/>
      </c:catAx>
      <c:valAx>
        <c:axId val="1959654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9652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/>
              <a:t> </a:t>
            </a:r>
            <a:r>
              <a:rPr lang="en-US" baseline="0" dirty="0" err="1"/>
              <a:t>Appox</a:t>
            </a:r>
            <a:r>
              <a:rPr lang="en-US" baseline="0" dirty="0"/>
              <a:t>. </a:t>
            </a:r>
            <a:r>
              <a:rPr lang="en-US" dirty="0"/>
              <a:t>Change in Expenses</a:t>
            </a:r>
            <a:r>
              <a:rPr lang="en-US" baseline="0" dirty="0"/>
              <a:t> and Revenues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1375839526921789E-2"/>
          <c:y val="0.11907262325008959"/>
          <c:w val="0.92211827894113241"/>
          <c:h val="0.847046783625731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847-4C1A-8B34-D4FD4E28F378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B847-4C1A-8B34-D4FD4E28F378}"/>
              </c:ext>
            </c:extLst>
          </c:dPt>
          <c:cat>
            <c:strRef>
              <c:f>Sheet1!$A$2</c:f>
              <c:strCache>
                <c:ptCount val="1"/>
                <c:pt idx="0">
                  <c:v>Expenses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47-4C1A-8B34-D4FD4E28F37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847-4C1A-8B34-D4FD4E28F378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B847-4C1A-8B34-D4FD4E28F378}"/>
              </c:ext>
            </c:extLst>
          </c:dPt>
          <c:cat>
            <c:strRef>
              <c:f>Sheet1!$A$2</c:f>
              <c:strCache>
                <c:ptCount val="1"/>
                <c:pt idx="0">
                  <c:v>Expenses</c:v>
                </c:pt>
              </c:strCache>
            </c:strRef>
          </c:cat>
          <c:val>
            <c:numRef>
              <c:f>Sheet1!$C$2</c:f>
              <c:numCache>
                <c:formatCode>#,##0</c:formatCode>
                <c:ptCount val="1"/>
                <c:pt idx="0">
                  <c:v>13000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47-4C1A-8B34-D4FD4E28F37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847-4C1A-8B34-D4FD4E28F378}"/>
              </c:ext>
            </c:extLst>
          </c:dPt>
          <c:cat>
            <c:strRef>
              <c:f>Sheet1!$A$2</c:f>
              <c:strCache>
                <c:ptCount val="1"/>
                <c:pt idx="0">
                  <c:v>Expenses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47-4C1A-8B34-D4FD4E28F37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Expenses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847-4C1A-8B34-D4FD4E28F37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87FD-4F46-A172-CE547A1D3C39}"/>
              </c:ext>
            </c:extLst>
          </c:dPt>
          <c:cat>
            <c:strRef>
              <c:f>Sheet1!$A$2</c:f>
              <c:strCache>
                <c:ptCount val="1"/>
                <c:pt idx="0">
                  <c:v>Expenses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7FD-4F46-A172-CE547A1D3C39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Expenses</c:v>
                </c:pt>
              </c:strCache>
            </c:strRef>
          </c:cat>
          <c:val>
            <c:numRef>
              <c:f>Sheet1!$G$2</c:f>
              <c:numCache>
                <c:formatCode>General</c:formatCode>
                <c:ptCount val="1"/>
                <c:pt idx="0">
                  <c:v>-1411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87FD-4F46-A172-CE547A1D3C39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Expenses</c:v>
                </c:pt>
              </c:strCache>
            </c:strRef>
          </c:cat>
          <c:val>
            <c:numRef>
              <c:f>Sheet1!$H$2</c:f>
              <c:numCache>
                <c:formatCode>General</c:formatCode>
                <c:ptCount val="1"/>
                <c:pt idx="0">
                  <c:v>10000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87FD-4F46-A172-CE547A1D3C39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Expenses</c:v>
                </c:pt>
              </c:strCache>
            </c:strRef>
          </c:cat>
          <c:val>
            <c:numRef>
              <c:f>Sheet1!$I$2</c:f>
              <c:numCache>
                <c:formatCode>General</c:formatCode>
                <c:ptCount val="1"/>
                <c:pt idx="0">
                  <c:v>15000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87FD-4F46-A172-CE547A1D3C39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Expenses</c:v>
                </c:pt>
              </c:strCache>
            </c:strRef>
          </c:cat>
          <c:val>
            <c:numRef>
              <c:f>Sheet1!$J$2</c:f>
              <c:numCache>
                <c:formatCode>General</c:formatCode>
                <c:ptCount val="1"/>
                <c:pt idx="0">
                  <c:v>24585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87FD-4F46-A172-CE547A1D3C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overlap val="-27"/>
        <c:axId val="1959652704"/>
        <c:axId val="1959654784"/>
      </c:barChart>
      <c:catAx>
        <c:axId val="1959652704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low"/>
        <c:crossAx val="1959654784"/>
        <c:crosses val="autoZero"/>
        <c:auto val="1"/>
        <c:lblAlgn val="ctr"/>
        <c:lblOffset val="1000"/>
        <c:noMultiLvlLbl val="0"/>
      </c:catAx>
      <c:valAx>
        <c:axId val="1959654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9652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7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7504008743280081"/>
          <c:w val="0.84240746573344993"/>
          <c:h val="0.81605058612046488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7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7504008743280081"/>
          <c:w val="0.84240746573344993"/>
          <c:h val="0.81605058612046488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Measure J</c:v>
                </c:pt>
              </c:strCache>
            </c:strRef>
          </c:tx>
          <c:spPr>
            <a:solidFill>
              <a:srgbClr val="00CC66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973F-4664-808C-0FE82B39CE38}"/>
              </c:ext>
            </c:extLst>
          </c:dPt>
          <c:cat>
            <c:strRef>
              <c:f>Sheet1!$A$2:$A$3</c:f>
              <c:strCache>
                <c:ptCount val="1"/>
                <c:pt idx="0">
                  <c:v>FY 22 TDM Revenue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207705</c:v>
                </c:pt>
                <c:pt idx="1">
                  <c:v>800000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3F-4664-808C-0FE82B39CE3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TFCA</c:v>
                </c:pt>
              </c:strCache>
            </c:strRef>
          </c:tx>
          <c:spPr>
            <a:solidFill>
              <a:srgbClr val="B9D64E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1"/>
                <c:pt idx="0">
                  <c:v>FY 22 TDM Revenue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354359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3F-4664-808C-0FE82B39CE3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Reallocation</c:v>
                </c:pt>
              </c:strCache>
            </c:strRef>
          </c:tx>
          <c:spPr>
            <a:solidFill>
              <a:srgbClr val="E3E818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1"/>
                <c:pt idx="0">
                  <c:v>FY 22 TDM Revenue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73F-4664-808C-0FE82B39CE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5"/>
        <c:overlap val="100"/>
        <c:axId val="356392832"/>
        <c:axId val="356387008"/>
      </c:barChart>
      <c:catAx>
        <c:axId val="356392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387008"/>
        <c:crosses val="autoZero"/>
        <c:auto val="1"/>
        <c:lblAlgn val="ctr"/>
        <c:lblOffset val="100"/>
        <c:noMultiLvlLbl val="0"/>
      </c:catAx>
      <c:valAx>
        <c:axId val="356387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392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0.10739</cdr:x>
      <cdr:y>0.44705</cdr:y>
    </cdr:from>
    <cdr:to>
      <cdr:x>0.9763</cdr:x>
      <cdr:y>0.44705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7F238A17-F52F-4043-8EA6-5EFE25E798AE}"/>
            </a:ext>
          </a:extLst>
        </cdr:cNvPr>
        <cdr:cNvCxnSpPr/>
      </cdr:nvCxnSpPr>
      <cdr:spPr>
        <a:xfrm xmlns:a="http://schemas.openxmlformats.org/drawingml/2006/main">
          <a:off x="838201" y="2065913"/>
          <a:ext cx="6781800" cy="0"/>
        </a:xfrm>
        <a:prstGeom xmlns:a="http://schemas.openxmlformats.org/drawingml/2006/main" prst="line">
          <a:avLst/>
        </a:prstGeom>
        <a:ln xmlns:a="http://schemas.openxmlformats.org/drawingml/2006/main" w="44450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0.10484</cdr:x>
      <cdr:y>0.44705</cdr:y>
    </cdr:from>
    <cdr:to>
      <cdr:x>0.97263</cdr:x>
      <cdr:y>0.44705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7F238A17-F52F-4043-8EA6-5EFE25E798AE}"/>
            </a:ext>
          </a:extLst>
        </cdr:cNvPr>
        <cdr:cNvCxnSpPr/>
      </cdr:nvCxnSpPr>
      <cdr:spPr>
        <a:xfrm xmlns:a="http://schemas.openxmlformats.org/drawingml/2006/main">
          <a:off x="818280" y="2065925"/>
          <a:ext cx="6773146" cy="0"/>
        </a:xfrm>
        <a:prstGeom xmlns:a="http://schemas.openxmlformats.org/drawingml/2006/main" prst="line">
          <a:avLst/>
        </a:prstGeom>
        <a:ln xmlns:a="http://schemas.openxmlformats.org/drawingml/2006/main" w="44450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0.30838</cdr:x>
      <cdr:y>0.6371</cdr:y>
    </cdr:from>
    <cdr:to>
      <cdr:x>0.36084</cdr:x>
      <cdr:y>0.69643</cdr:y>
    </cdr:to>
    <cdr:sp macro="" textlink="">
      <cdr:nvSpPr>
        <cdr:cNvPr id="3" name="TextBox 22">
          <a:extLst xmlns:a="http://schemas.openxmlformats.org/drawingml/2006/main">
            <a:ext uri="{FF2B5EF4-FFF2-40B4-BE49-F238E27FC236}">
              <a16:creationId xmlns:a16="http://schemas.microsoft.com/office/drawing/2014/main" id="{BCCDF326-E80B-4A81-AD2C-84BB48976ED8}"/>
            </a:ext>
          </a:extLst>
        </cdr:cNvPr>
        <cdr:cNvSpPr txBox="1"/>
      </cdr:nvSpPr>
      <cdr:spPr>
        <a:xfrm xmlns:a="http://schemas.openxmlformats.org/drawingml/2006/main">
          <a:off x="2583842" y="2974445"/>
          <a:ext cx="439544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/>
            <a:t>$6K</a:t>
          </a:r>
        </a:p>
      </cdr:txBody>
    </cdr:sp>
  </cdr:relSizeAnchor>
  <cdr:relSizeAnchor xmlns:cdr="http://schemas.openxmlformats.org/drawingml/2006/chartDrawing">
    <cdr:from>
      <cdr:x>0.21026</cdr:x>
      <cdr:y>0.47514</cdr:y>
    </cdr:from>
    <cdr:to>
      <cdr:x>0.27286</cdr:x>
      <cdr:y>0.53447</cdr:y>
    </cdr:to>
    <cdr:sp macro="" textlink="">
      <cdr:nvSpPr>
        <cdr:cNvPr id="4" name="TextBox 22">
          <a:extLst xmlns:a="http://schemas.openxmlformats.org/drawingml/2006/main">
            <a:ext uri="{FF2B5EF4-FFF2-40B4-BE49-F238E27FC236}">
              <a16:creationId xmlns:a16="http://schemas.microsoft.com/office/drawing/2014/main" id="{BCCDF326-E80B-4A81-AD2C-84BB48976ED8}"/>
            </a:ext>
          </a:extLst>
        </cdr:cNvPr>
        <cdr:cNvSpPr txBox="1"/>
      </cdr:nvSpPr>
      <cdr:spPr>
        <a:xfrm xmlns:a="http://schemas.openxmlformats.org/drawingml/2006/main">
          <a:off x="1761737" y="2218324"/>
          <a:ext cx="524503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/>
            <a:t>$13K</a:t>
          </a:r>
        </a:p>
      </cdr:txBody>
    </cdr:sp>
  </cdr:relSizeAnchor>
  <cdr:relSizeAnchor xmlns:cdr="http://schemas.openxmlformats.org/drawingml/2006/chartDrawing">
    <cdr:from>
      <cdr:x>0.41161</cdr:x>
      <cdr:y>0.67022</cdr:y>
    </cdr:from>
    <cdr:to>
      <cdr:x>0.46407</cdr:x>
      <cdr:y>0.72955</cdr:y>
    </cdr:to>
    <cdr:sp macro="" textlink="">
      <cdr:nvSpPr>
        <cdr:cNvPr id="5" name="TextBox 22">
          <a:extLst xmlns:a="http://schemas.openxmlformats.org/drawingml/2006/main">
            <a:ext uri="{FF2B5EF4-FFF2-40B4-BE49-F238E27FC236}">
              <a16:creationId xmlns:a16="http://schemas.microsoft.com/office/drawing/2014/main" id="{B57050C6-2799-D118-F0F9-B48E1B4D1205}"/>
            </a:ext>
          </a:extLst>
        </cdr:cNvPr>
        <cdr:cNvSpPr txBox="1"/>
      </cdr:nvSpPr>
      <cdr:spPr>
        <a:xfrm xmlns:a="http://schemas.openxmlformats.org/drawingml/2006/main">
          <a:off x="3448819" y="3129097"/>
          <a:ext cx="439544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/>
            <a:t>$5K</a:t>
          </a:r>
        </a:p>
      </cdr:txBody>
    </cdr:sp>
  </cdr:relSizeAnchor>
  <cdr:relSizeAnchor xmlns:cdr="http://schemas.openxmlformats.org/drawingml/2006/chartDrawing">
    <cdr:from>
      <cdr:x>0</cdr:x>
      <cdr:y>0</cdr:y>
    </cdr:from>
    <cdr:to>
      <cdr:x>0.04775</cdr:x>
      <cdr:y>0.0702</cdr:y>
    </cdr:to>
    <cdr:pic>
      <cdr:nvPicPr>
        <cdr:cNvPr id="6" name="chart">
          <a:extLst xmlns:a="http://schemas.openxmlformats.org/drawingml/2006/main">
            <a:ext uri="{FF2B5EF4-FFF2-40B4-BE49-F238E27FC236}">
              <a16:creationId xmlns:a16="http://schemas.microsoft.com/office/drawing/2014/main" id="{FE7236AD-1002-C41C-BDE7-27D9202C9A7A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451143" cy="323116"/>
        </a:xfrm>
        <a:prstGeom xmlns:a="http://schemas.openxmlformats.org/drawingml/2006/main" prst="rect">
          <a:avLst/>
        </a:prstGeom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0.30838</cdr:x>
      <cdr:y>0.6371</cdr:y>
    </cdr:from>
    <cdr:to>
      <cdr:x>0.36084</cdr:x>
      <cdr:y>0.69643</cdr:y>
    </cdr:to>
    <cdr:sp macro="" textlink="">
      <cdr:nvSpPr>
        <cdr:cNvPr id="3" name="TextBox 22">
          <a:extLst xmlns:a="http://schemas.openxmlformats.org/drawingml/2006/main">
            <a:ext uri="{FF2B5EF4-FFF2-40B4-BE49-F238E27FC236}">
              <a16:creationId xmlns:a16="http://schemas.microsoft.com/office/drawing/2014/main" id="{BCCDF326-E80B-4A81-AD2C-84BB48976ED8}"/>
            </a:ext>
          </a:extLst>
        </cdr:cNvPr>
        <cdr:cNvSpPr txBox="1"/>
      </cdr:nvSpPr>
      <cdr:spPr>
        <a:xfrm xmlns:a="http://schemas.openxmlformats.org/drawingml/2006/main">
          <a:off x="2583842" y="2974445"/>
          <a:ext cx="439544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/>
            <a:t>$6K</a:t>
          </a:r>
        </a:p>
      </cdr:txBody>
    </cdr:sp>
  </cdr:relSizeAnchor>
  <cdr:relSizeAnchor xmlns:cdr="http://schemas.openxmlformats.org/drawingml/2006/chartDrawing">
    <cdr:from>
      <cdr:x>0.21026</cdr:x>
      <cdr:y>0.47514</cdr:y>
    </cdr:from>
    <cdr:to>
      <cdr:x>0.27286</cdr:x>
      <cdr:y>0.53447</cdr:y>
    </cdr:to>
    <cdr:sp macro="" textlink="">
      <cdr:nvSpPr>
        <cdr:cNvPr id="4" name="TextBox 22">
          <a:extLst xmlns:a="http://schemas.openxmlformats.org/drawingml/2006/main">
            <a:ext uri="{FF2B5EF4-FFF2-40B4-BE49-F238E27FC236}">
              <a16:creationId xmlns:a16="http://schemas.microsoft.com/office/drawing/2014/main" id="{BCCDF326-E80B-4A81-AD2C-84BB48976ED8}"/>
            </a:ext>
          </a:extLst>
        </cdr:cNvPr>
        <cdr:cNvSpPr txBox="1"/>
      </cdr:nvSpPr>
      <cdr:spPr>
        <a:xfrm xmlns:a="http://schemas.openxmlformats.org/drawingml/2006/main">
          <a:off x="1761737" y="2218324"/>
          <a:ext cx="524503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/>
            <a:t>$13K</a:t>
          </a:r>
        </a:p>
      </cdr:txBody>
    </cdr:sp>
  </cdr:relSizeAnchor>
  <cdr:relSizeAnchor xmlns:cdr="http://schemas.openxmlformats.org/drawingml/2006/chartDrawing">
    <cdr:from>
      <cdr:x>0.41161</cdr:x>
      <cdr:y>0.67022</cdr:y>
    </cdr:from>
    <cdr:to>
      <cdr:x>0.46407</cdr:x>
      <cdr:y>0.72955</cdr:y>
    </cdr:to>
    <cdr:sp macro="" textlink="">
      <cdr:nvSpPr>
        <cdr:cNvPr id="5" name="TextBox 22">
          <a:extLst xmlns:a="http://schemas.openxmlformats.org/drawingml/2006/main">
            <a:ext uri="{FF2B5EF4-FFF2-40B4-BE49-F238E27FC236}">
              <a16:creationId xmlns:a16="http://schemas.microsoft.com/office/drawing/2014/main" id="{B57050C6-2799-D118-F0F9-B48E1B4D1205}"/>
            </a:ext>
          </a:extLst>
        </cdr:cNvPr>
        <cdr:cNvSpPr txBox="1"/>
      </cdr:nvSpPr>
      <cdr:spPr>
        <a:xfrm xmlns:a="http://schemas.openxmlformats.org/drawingml/2006/main">
          <a:off x="3448819" y="3129097"/>
          <a:ext cx="439544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/>
            <a:t>$5K</a:t>
          </a:r>
        </a:p>
      </cdr:txBody>
    </cdr:sp>
  </cdr:relSizeAnchor>
  <cdr:relSizeAnchor xmlns:cdr="http://schemas.openxmlformats.org/drawingml/2006/chartDrawing">
    <cdr:from>
      <cdr:x>0</cdr:x>
      <cdr:y>0</cdr:y>
    </cdr:from>
    <cdr:to>
      <cdr:x>0.04775</cdr:x>
      <cdr:y>0.0702</cdr:y>
    </cdr:to>
    <cdr:pic>
      <cdr:nvPicPr>
        <cdr:cNvPr id="6" name="chart">
          <a:extLst xmlns:a="http://schemas.openxmlformats.org/drawingml/2006/main">
            <a:ext uri="{FF2B5EF4-FFF2-40B4-BE49-F238E27FC236}">
              <a16:creationId xmlns:a16="http://schemas.microsoft.com/office/drawing/2014/main" id="{FE7236AD-1002-C41C-BDE7-27D9202C9A7A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451143" cy="323116"/>
        </a:xfrm>
        <a:prstGeom xmlns:a="http://schemas.openxmlformats.org/drawingml/2006/main" prst="rect">
          <a:avLst/>
        </a:prstGeom>
      </cdr:spPr>
    </cdr:pic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0.2409</cdr:x>
      <cdr:y>0.77049</cdr:y>
    </cdr:from>
    <cdr:to>
      <cdr:x>0.40498</cdr:x>
      <cdr:y>0.85246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97FA72D-3594-BFA2-646F-61757A54D58F}"/>
            </a:ext>
          </a:extLst>
        </cdr:cNvPr>
        <cdr:cNvSpPr txBox="1"/>
      </cdr:nvSpPr>
      <cdr:spPr>
        <a:xfrm xmlns:a="http://schemas.openxmlformats.org/drawingml/2006/main">
          <a:off x="1901825" y="3581400"/>
          <a:ext cx="12954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300" dirty="0"/>
            <a:t>Measure</a:t>
          </a:r>
          <a:r>
            <a:rPr lang="en-US" sz="1100" dirty="0"/>
            <a:t> J 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0.2409</cdr:x>
      <cdr:y>0.77049</cdr:y>
    </cdr:from>
    <cdr:to>
      <cdr:x>0.40498</cdr:x>
      <cdr:y>0.85246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97FA72D-3594-BFA2-646F-61757A54D58F}"/>
            </a:ext>
          </a:extLst>
        </cdr:cNvPr>
        <cdr:cNvSpPr txBox="1"/>
      </cdr:nvSpPr>
      <cdr:spPr>
        <a:xfrm xmlns:a="http://schemas.openxmlformats.org/drawingml/2006/main">
          <a:off x="1901825" y="3581400"/>
          <a:ext cx="12954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300" dirty="0"/>
            <a:t>Measure</a:t>
          </a:r>
          <a:r>
            <a:rPr lang="en-US" sz="1100" dirty="0"/>
            <a:t> J 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0.46793</cdr:x>
      <cdr:y>0.35755</cdr:y>
    </cdr:from>
    <cdr:to>
      <cdr:x>0.64509</cdr:x>
      <cdr:y>0.5</cdr:y>
    </cdr:to>
    <cdr:sp macro="" textlink="">
      <cdr:nvSpPr>
        <cdr:cNvPr id="2" name="TextBox 18">
          <a:extLst xmlns:a="http://schemas.openxmlformats.org/drawingml/2006/main">
            <a:ext uri="{FF2B5EF4-FFF2-40B4-BE49-F238E27FC236}">
              <a16:creationId xmlns:a16="http://schemas.microsoft.com/office/drawing/2014/main" id="{5B52CA51-D8FF-AE29-3ECF-6A6B8D0F5244}"/>
            </a:ext>
          </a:extLst>
        </cdr:cNvPr>
        <cdr:cNvSpPr txBox="1"/>
      </cdr:nvSpPr>
      <cdr:spPr>
        <a:xfrm xmlns:a="http://schemas.openxmlformats.org/drawingml/2006/main">
          <a:off x="3804026" y="1622265"/>
          <a:ext cx="1440202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/>
            <a:t>$3.75M</a:t>
          </a:r>
        </a:p>
        <a:p xmlns:a="http://schemas.openxmlformats.org/drawingml/2006/main">
          <a:pPr algn="ctr"/>
          <a:r>
            <a:rPr lang="en-US" sz="1200" dirty="0"/>
            <a:t>2019 Program</a:t>
          </a:r>
        </a:p>
        <a:p xmlns:a="http://schemas.openxmlformats.org/drawingml/2006/main">
          <a:pPr algn="ctr"/>
          <a:r>
            <a:rPr lang="en-US" sz="1200" dirty="0"/>
            <a:t>Commitments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0.46793</cdr:x>
      <cdr:y>0.35755</cdr:y>
    </cdr:from>
    <cdr:to>
      <cdr:x>0.64509</cdr:x>
      <cdr:y>0.5</cdr:y>
    </cdr:to>
    <cdr:sp macro="" textlink="">
      <cdr:nvSpPr>
        <cdr:cNvPr id="2" name="TextBox 18">
          <a:extLst xmlns:a="http://schemas.openxmlformats.org/drawingml/2006/main">
            <a:ext uri="{FF2B5EF4-FFF2-40B4-BE49-F238E27FC236}">
              <a16:creationId xmlns:a16="http://schemas.microsoft.com/office/drawing/2014/main" id="{5B52CA51-D8FF-AE29-3ECF-6A6B8D0F5244}"/>
            </a:ext>
          </a:extLst>
        </cdr:cNvPr>
        <cdr:cNvSpPr txBox="1"/>
      </cdr:nvSpPr>
      <cdr:spPr>
        <a:xfrm xmlns:a="http://schemas.openxmlformats.org/drawingml/2006/main">
          <a:off x="3804026" y="1622265"/>
          <a:ext cx="1440202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/>
            <a:t>$3.75M</a:t>
          </a:r>
        </a:p>
        <a:p xmlns:a="http://schemas.openxmlformats.org/drawingml/2006/main">
          <a:pPr algn="ctr"/>
          <a:r>
            <a:rPr lang="en-US" sz="1200" dirty="0"/>
            <a:t>2019 Program</a:t>
          </a:r>
        </a:p>
        <a:p xmlns:a="http://schemas.openxmlformats.org/drawingml/2006/main">
          <a:pPr algn="ctr"/>
          <a:r>
            <a:rPr lang="en-US" sz="1200" dirty="0"/>
            <a:t>Commitments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73DB0-8A80-40D9-9A3A-35F674A4B53E}" type="datetimeFigureOut">
              <a:rPr lang="en-US" smtClean="0"/>
              <a:t>5/25/2022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423E77-3478-45A9-AD27-16BFFCCC68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8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4E406-4452-4E61-91FD-73EEF2FA2252}" type="datetimeFigureOut">
              <a:rPr lang="en-US" smtClean="0"/>
              <a:t>5/25/2022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E2C63-D7BD-4E0A-A2CE-55DCBE60AE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909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13</a:t>
            </a:r>
            <a:r>
              <a:rPr lang="en-US" baseline="0" dirty="0"/>
              <a:t> for TLC + Safe Routes, 17 overall.   About $27M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E2C63-D7BD-4E0A-A2CE-55DCBE60AEF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65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13</a:t>
            </a:r>
            <a:r>
              <a:rPr lang="en-US" baseline="0" dirty="0"/>
              <a:t> for TLC + Safe Routes, 17 overall.   About $27M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E2C63-D7BD-4E0A-A2CE-55DCBE60AEF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350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13</a:t>
            </a:r>
            <a:r>
              <a:rPr lang="en-US" baseline="0" dirty="0"/>
              <a:t> for TLC + Safe Routes, 17 overall.   About $27M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E2C63-D7BD-4E0A-A2CE-55DCBE60AEF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359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13</a:t>
            </a:r>
            <a:r>
              <a:rPr lang="en-US" baseline="0" dirty="0"/>
              <a:t> for TLC + Safe Routes, 17 overall.   About $27M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E2C63-D7BD-4E0A-A2CE-55DCBE60AEF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853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13</a:t>
            </a:r>
            <a:r>
              <a:rPr lang="en-US" baseline="0" dirty="0"/>
              <a:t> for TLC + Safe Routes, 17 overall.   About $27M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E2C63-D7BD-4E0A-A2CE-55DCBE60AEF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18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13</a:t>
            </a:r>
            <a:r>
              <a:rPr lang="en-US" baseline="0" dirty="0"/>
              <a:t> for TLC + Safe Routes, 17 overall.   About $27M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E2C63-D7BD-4E0A-A2CE-55DCBE60AEF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454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13</a:t>
            </a:r>
            <a:r>
              <a:rPr lang="en-US" baseline="0" dirty="0"/>
              <a:t> for TLC + Safe Routes, 17 overall.   About $27M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E2C63-D7BD-4E0A-A2CE-55DCBE60AEF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269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96BEDEF-1B05-485F-9A13-3AFB5CEEFF07}" type="datetime1">
              <a:rPr lang="en-US"/>
              <a:pPr>
                <a:defRPr/>
              </a:pPr>
              <a:t>5/25/2022</a:t>
            </a:fld>
            <a:endParaRPr lang="en-US" dirty="0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EBDDC3"/>
              </a:solidFill>
            </a:endParaRPr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EC320AF-19C5-44E9-A626-4A1B50DB96B2}" type="slidenum">
              <a:rPr lang="en-US" altLang="en-US">
                <a:solidFill>
                  <a:srgbClr val="EBDDC3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6437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C9D99-5780-4425-88C9-FD433364542C}" type="datetime1">
              <a:rPr lang="en-US">
                <a:solidFill>
                  <a:srgbClr val="775F55"/>
                </a:solidFill>
              </a:rPr>
              <a:pPr>
                <a:defRPr/>
              </a:pPr>
              <a:t>5/25/2022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FD79C-61EA-4155-B309-F0EACA47E9C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92913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44406-BAD3-46A1-AF33-D34C24272BAE}" type="datetime1">
              <a:rPr lang="en-US">
                <a:solidFill>
                  <a:srgbClr val="775F55"/>
                </a:solidFill>
              </a:rPr>
              <a:pPr>
                <a:defRPr/>
              </a:pPr>
              <a:t>5/25/2022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8D862-0C5C-42EF-A837-05A66149D27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547636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9E20C-444B-4F98-ACAF-3BD729A9ABEC}" type="datetime1">
              <a:rPr lang="en-US">
                <a:solidFill>
                  <a:srgbClr val="775F55"/>
                </a:solidFill>
              </a:rPr>
              <a:pPr>
                <a:defRPr/>
              </a:pPr>
              <a:t>5/25/2022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BC673-6082-49D2-858D-0DBF7B4DB01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25943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0FBFC-3366-41D0-97A9-70751E0A70EA}" type="datetime1">
              <a:rPr lang="en-US">
                <a:solidFill>
                  <a:srgbClr val="775F55"/>
                </a:solidFill>
              </a:rPr>
              <a:pPr>
                <a:defRPr/>
              </a:pPr>
              <a:t>5/25/2022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7E405B3B-4EAF-41F7-B231-DA747BD5292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8161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2F7EFD0-DE4F-4FDB-B43D-C35E8A589C46}" type="datetime1">
              <a:rPr lang="en-US">
                <a:solidFill>
                  <a:srgbClr val="775F55"/>
                </a:solidFill>
              </a:rPr>
              <a:pPr>
                <a:defRPr/>
              </a:pPr>
              <a:t>5/25/2022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E3E26-48CE-4416-9B7C-558DFD2FAA8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212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F63F3C6-85AB-4EBE-A7C4-AF3DF0F86D7E}" type="datetime1">
              <a:rPr lang="en-US">
                <a:solidFill>
                  <a:srgbClr val="775F55"/>
                </a:solidFill>
              </a:rPr>
              <a:pPr>
                <a:defRPr/>
              </a:pPr>
              <a:t>5/25/2022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22A91-DB58-4519-80AB-C53287FFAFA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16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DE4EE-7DA0-47D1-8659-C7E40518800F}" type="datetime1">
              <a:rPr lang="en-US">
                <a:solidFill>
                  <a:srgbClr val="775F55"/>
                </a:solidFill>
              </a:rPr>
              <a:pPr>
                <a:defRPr/>
              </a:pPr>
              <a:t>5/25/2022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9E391-E948-4F59-A7B9-0058DD0B22C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13715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7E353-762E-4F24-BC6E-34679C7249D1}" type="datetime1">
              <a:rPr lang="en-US">
                <a:solidFill>
                  <a:srgbClr val="775F55"/>
                </a:solidFill>
              </a:rPr>
              <a:pPr>
                <a:defRPr/>
              </a:pPr>
              <a:t>5/25/2022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9C90CC5-7E10-4112-8788-AD928B990AE6}" type="slidenum">
              <a:rPr lang="en-US" altLang="en-US">
                <a:solidFill>
                  <a:srgbClr val="775F55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148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63AC7-A502-44EE-BA2A-5A23B97FA088}" type="datetime1">
              <a:rPr lang="en-US">
                <a:solidFill>
                  <a:srgbClr val="775F55"/>
                </a:solidFill>
              </a:rPr>
              <a:pPr>
                <a:defRPr/>
              </a:pPr>
              <a:t>5/25/2022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97145-1D58-4681-AE01-2C21E89E869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00824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8130476-5E42-4E87-9F5E-1AAC3803CA3C}" type="datetime1">
              <a:rPr lang="en-US">
                <a:solidFill>
                  <a:srgbClr val="775F55"/>
                </a:solidFill>
              </a:rPr>
              <a:pPr>
                <a:defRPr/>
              </a:pPr>
              <a:t>5/25/2022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A1F7CB6B-5FA2-459D-9E26-F08A59215F3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2083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DF0E28-CC92-438C-8172-73C29D1746F5}" type="datetime1">
              <a:rPr lang="en-US">
                <a:solidFill>
                  <a:srgbClr val="775F55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5/25/2022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AEF703-E06A-44E6-9BC8-A1E36F21E09F}" type="slidenum"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13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55906"/>
            <a:ext cx="9144000" cy="4865687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1800"/>
              </a:spcAft>
              <a:defRPr/>
            </a:pPr>
            <a:b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b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b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b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b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b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b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b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b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b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b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b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b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b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b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b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b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b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   </a:t>
            </a:r>
            <a:b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b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br>
              <a:rPr lang="en-US" b="1" kern="3000" dirty="0">
                <a:solidFill>
                  <a:schemeClr val="bg2">
                    <a:lumMod val="75000"/>
                  </a:schemeClr>
                </a:solidFill>
                <a:cs typeface="Aharoni" panose="02010803020104030203" pitchFamily="2" charset="-79"/>
              </a:rPr>
            </a:br>
            <a:br>
              <a:rPr lang="en-US" b="1" kern="3000" dirty="0">
                <a:solidFill>
                  <a:schemeClr val="bg2">
                    <a:lumMod val="75000"/>
                  </a:schemeClr>
                </a:solidFill>
                <a:cs typeface="Aharoni" panose="02010803020104030203" pitchFamily="2" charset="-79"/>
              </a:rPr>
            </a:br>
            <a:b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    </a:t>
            </a:r>
            <a:b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    </a:t>
            </a:r>
            <a:b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b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b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    </a:t>
            </a:r>
            <a:b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b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b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b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b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b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br>
              <a:rPr lang="en-US" sz="4700" dirty="0">
                <a:solidFill>
                  <a:schemeClr val="tx1"/>
                </a:solidFill>
              </a:rPr>
            </a:br>
            <a:r>
              <a:rPr lang="en-US" sz="4700" dirty="0">
                <a:solidFill>
                  <a:schemeClr val="tx1"/>
                </a:solidFill>
              </a:rPr>
              <a:t>  </a:t>
            </a:r>
            <a:r>
              <a:rPr lang="en-US" sz="38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</a:rPr>
              <a:t>   	</a:t>
            </a:r>
            <a:br>
              <a:rPr lang="en-US" sz="3800" dirty="0">
                <a:solidFill>
                  <a:schemeClr val="tx1"/>
                </a:solidFill>
              </a:rPr>
            </a:br>
            <a:br>
              <a:rPr lang="en-US" sz="3800" b="1" kern="3000" spc="15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US" sz="3100" b="1" kern="4000" dirty="0">
              <a:solidFill>
                <a:schemeClr val="bg2">
                  <a:lumMod val="75000"/>
                </a:schemeClr>
              </a:solidFill>
              <a:cs typeface="Aharoni" panose="02010803020104030203" pitchFamily="2" charset="-79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996950"/>
            <a:ext cx="9144000" cy="157163"/>
          </a:xfrm>
          <a:prstGeom prst="rect">
            <a:avLst/>
          </a:prstGeom>
          <a:solidFill>
            <a:srgbClr val="A3B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" y="590550"/>
            <a:ext cx="2895600" cy="10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10" name="Picture 2" descr="W:\New File Org\Admin\Photos and Logos\Logos\WCCTAC_Logos\WCCTAC_Logo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82550"/>
            <a:ext cx="5029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019800"/>
            <a:ext cx="2286000" cy="762000"/>
          </a:xfrm>
          <a:prstGeom prst="rect">
            <a:avLst/>
          </a:prstGeom>
          <a:solidFill>
            <a:srgbClr val="A3B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62200" y="6019800"/>
            <a:ext cx="6781800" cy="762000"/>
          </a:xfrm>
          <a:prstGeom prst="rect">
            <a:avLst/>
          </a:prstGeom>
          <a:solidFill>
            <a:srgbClr val="225B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1271" name="TextBox 9"/>
          <p:cNvSpPr txBox="1">
            <a:spLocks noChangeArrowheads="1"/>
          </p:cNvSpPr>
          <p:nvPr/>
        </p:nvSpPr>
        <p:spPr bwMode="auto">
          <a:xfrm>
            <a:off x="6934200" y="6118434"/>
            <a:ext cx="17553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May 27, 2022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-23308" y="1727125"/>
            <a:ext cx="9144000" cy="352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None/>
              <a:defRPr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2B543"/>
              </a:buClr>
              <a:buSzPct val="14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BDDC3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Draft Fiscal Year 23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ts val="2400"/>
              </a:spcAft>
              <a:buClr>
                <a:srgbClr val="A2B543"/>
              </a:buClr>
              <a:buSzPct val="14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BDDC3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Work Program, Budget, and Dues</a:t>
            </a:r>
          </a:p>
        </p:txBody>
      </p:sp>
    </p:spTree>
    <p:extLst>
      <p:ext uri="{BB962C8B-B14F-4D97-AF65-F5344CB8AC3E}">
        <p14:creationId xmlns:p14="http://schemas.microsoft.com/office/powerpoint/2010/main" val="3714815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378825" cy="990600"/>
          </a:xfrm>
        </p:spPr>
        <p:txBody>
          <a:bodyPr>
            <a:norm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594740"/>
                </a:solidFill>
                <a:latin typeface="Calibri" panose="020F0502020204030204" pitchFamily="34" charset="0"/>
              </a:rPr>
              <a:t>TDM Revenue: FY22 vs FY23</a:t>
            </a:r>
          </a:p>
        </p:txBody>
      </p:sp>
      <p:sp>
        <p:nvSpPr>
          <p:cNvPr id="30723" name="Slide Number Placeholder 9"/>
          <p:cNvSpPr>
            <a:spLocks noGrp="1"/>
          </p:cNvSpPr>
          <p:nvPr>
            <p:ph type="sldNum" sz="quarter" idx="12"/>
          </p:nvPr>
        </p:nvSpPr>
        <p:spPr bwMode="auto">
          <a:solidFill>
            <a:srgbClr val="A2B543"/>
          </a:solidFill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t>10</a:t>
            </a: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B166ADB-EC7D-46DB-AD0D-CB3397E9A465}"/>
              </a:ext>
            </a:extLst>
          </p:cNvPr>
          <p:cNvGraphicFramePr>
            <a:graphicFrameLocks/>
          </p:cNvGraphicFramePr>
          <p:nvPr/>
        </p:nvGraphicFramePr>
        <p:xfrm>
          <a:off x="636449" y="1863608"/>
          <a:ext cx="8129443" cy="2848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4B5AC43-C2D1-97BB-10F2-14CDFC543F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9478699"/>
              </p:ext>
            </p:extLst>
          </p:nvPr>
        </p:nvGraphicFramePr>
        <p:xfrm>
          <a:off x="612775" y="1905000"/>
          <a:ext cx="7894776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">
            <a:extLst>
              <a:ext uri="{FF2B5EF4-FFF2-40B4-BE49-F238E27FC236}">
                <a16:creationId xmlns:a16="http://schemas.microsoft.com/office/drawing/2014/main" id="{5A58044E-F089-014F-3983-B606D8C6988D}"/>
              </a:ext>
            </a:extLst>
          </p:cNvPr>
          <p:cNvSpPr txBox="1"/>
          <p:nvPr/>
        </p:nvSpPr>
        <p:spPr>
          <a:xfrm>
            <a:off x="2514600" y="4252170"/>
            <a:ext cx="1295400" cy="3810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00" dirty="0"/>
              <a:t>TFCA</a:t>
            </a:r>
            <a:r>
              <a:rPr lang="en-US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2089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378825" cy="990600"/>
          </a:xfrm>
        </p:spPr>
        <p:txBody>
          <a:bodyPr>
            <a:norm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594740"/>
                </a:solidFill>
                <a:latin typeface="Calibri" panose="020F0502020204030204" pitchFamily="34" charset="0"/>
              </a:rPr>
              <a:t>TDM Revenue: FY22 vs FY23</a:t>
            </a:r>
          </a:p>
        </p:txBody>
      </p:sp>
      <p:sp>
        <p:nvSpPr>
          <p:cNvPr id="30723" name="Slide Number Placeholder 9"/>
          <p:cNvSpPr>
            <a:spLocks noGrp="1"/>
          </p:cNvSpPr>
          <p:nvPr>
            <p:ph type="sldNum" sz="quarter" idx="12"/>
          </p:nvPr>
        </p:nvSpPr>
        <p:spPr bwMode="auto">
          <a:solidFill>
            <a:srgbClr val="A2B543"/>
          </a:solidFill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t>10</a:t>
            </a: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B166ADB-EC7D-46DB-AD0D-CB3397E9A465}"/>
              </a:ext>
            </a:extLst>
          </p:cNvPr>
          <p:cNvGraphicFramePr>
            <a:graphicFrameLocks/>
          </p:cNvGraphicFramePr>
          <p:nvPr/>
        </p:nvGraphicFramePr>
        <p:xfrm>
          <a:off x="636449" y="1863608"/>
          <a:ext cx="8129443" cy="2848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4B5AC43-C2D1-97BB-10F2-14CDFC543F2B}"/>
              </a:ext>
            </a:extLst>
          </p:cNvPr>
          <p:cNvGraphicFramePr/>
          <p:nvPr/>
        </p:nvGraphicFramePr>
        <p:xfrm>
          <a:off x="612775" y="1905000"/>
          <a:ext cx="7894776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>
            <a:extLst>
              <a:ext uri="{FF2B5EF4-FFF2-40B4-BE49-F238E27FC236}">
                <a16:creationId xmlns:a16="http://schemas.microsoft.com/office/drawing/2014/main" id="{16B831E5-0F53-9387-1935-7CF2511C4B02}"/>
              </a:ext>
            </a:extLst>
          </p:cNvPr>
          <p:cNvSpPr txBox="1"/>
          <p:nvPr/>
        </p:nvSpPr>
        <p:spPr>
          <a:xfrm>
            <a:off x="6019800" y="5486400"/>
            <a:ext cx="1295400" cy="3810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00" dirty="0"/>
              <a:t>Measure</a:t>
            </a:r>
            <a:r>
              <a:rPr lang="en-US" sz="1100" dirty="0"/>
              <a:t> J 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5A58044E-F089-014F-3983-B606D8C6988D}"/>
              </a:ext>
            </a:extLst>
          </p:cNvPr>
          <p:cNvSpPr txBox="1"/>
          <p:nvPr/>
        </p:nvSpPr>
        <p:spPr>
          <a:xfrm>
            <a:off x="6019800" y="2926429"/>
            <a:ext cx="1295400" cy="3810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00" dirty="0"/>
              <a:t>$252K</a:t>
            </a:r>
          </a:p>
          <a:p>
            <a:pPr algn="ctr"/>
            <a:r>
              <a:rPr lang="en-US" sz="1300" dirty="0"/>
              <a:t>TFCA </a:t>
            </a:r>
          </a:p>
          <a:p>
            <a:pPr algn="ctr"/>
            <a:r>
              <a:rPr lang="en-US" sz="1300" dirty="0"/>
              <a:t>Reallocation</a:t>
            </a:r>
            <a:r>
              <a:rPr lang="en-US" sz="1100" dirty="0"/>
              <a:t> 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5A58044E-F089-014F-3983-B606D8C6988D}"/>
              </a:ext>
            </a:extLst>
          </p:cNvPr>
          <p:cNvSpPr txBox="1"/>
          <p:nvPr/>
        </p:nvSpPr>
        <p:spPr>
          <a:xfrm>
            <a:off x="6019800" y="4229100"/>
            <a:ext cx="1295400" cy="3810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00" dirty="0"/>
              <a:t>TFCA</a:t>
            </a:r>
            <a:r>
              <a:rPr lang="en-US" sz="1100" dirty="0"/>
              <a:t> 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5A58044E-F089-014F-3983-B606D8C6988D}"/>
              </a:ext>
            </a:extLst>
          </p:cNvPr>
          <p:cNvSpPr txBox="1"/>
          <p:nvPr/>
        </p:nvSpPr>
        <p:spPr>
          <a:xfrm>
            <a:off x="2514600" y="4229100"/>
            <a:ext cx="1295400" cy="3810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00" dirty="0"/>
              <a:t>TFCA</a:t>
            </a:r>
            <a:r>
              <a:rPr lang="en-US" sz="1100" dirty="0"/>
              <a:t> 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680244EE-D9C8-0AEB-9CAD-3DB64C7675E9}"/>
              </a:ext>
            </a:extLst>
          </p:cNvPr>
          <p:cNvSpPr txBox="1"/>
          <p:nvPr/>
        </p:nvSpPr>
        <p:spPr>
          <a:xfrm>
            <a:off x="6018402" y="2334233"/>
            <a:ext cx="1295400" cy="3810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Retained by CCTA </a:t>
            </a:r>
          </a:p>
        </p:txBody>
      </p:sp>
    </p:spTree>
    <p:extLst>
      <p:ext uri="{BB962C8B-B14F-4D97-AF65-F5344CB8AC3E}">
        <p14:creationId xmlns:p14="http://schemas.microsoft.com/office/powerpoint/2010/main" val="1698152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378825" cy="990600"/>
          </a:xfrm>
        </p:spPr>
        <p:txBody>
          <a:bodyPr>
            <a:norm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594740"/>
                </a:solidFill>
                <a:latin typeface="Calibri" panose="020F0502020204030204" pitchFamily="34" charset="0"/>
              </a:rPr>
              <a:t>FY23 STMP Budget</a:t>
            </a:r>
          </a:p>
        </p:txBody>
      </p:sp>
      <p:sp>
        <p:nvSpPr>
          <p:cNvPr id="30723" name="Slide Number Placeholder 9"/>
          <p:cNvSpPr>
            <a:spLocks noGrp="1"/>
          </p:cNvSpPr>
          <p:nvPr>
            <p:ph type="sldNum" sz="quarter" idx="12"/>
          </p:nvPr>
        </p:nvSpPr>
        <p:spPr bwMode="auto">
          <a:solidFill>
            <a:srgbClr val="A2B543"/>
          </a:solidFill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t>10</a:t>
            </a: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B166ADB-EC7D-46DB-AD0D-CB3397E9A465}"/>
              </a:ext>
            </a:extLst>
          </p:cNvPr>
          <p:cNvGraphicFramePr>
            <a:graphicFrameLocks/>
          </p:cNvGraphicFramePr>
          <p:nvPr/>
        </p:nvGraphicFramePr>
        <p:xfrm>
          <a:off x="636449" y="1863608"/>
          <a:ext cx="8129443" cy="2848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CA2DC0EC-DA1C-D3F3-AA05-C0DCF97E28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130721"/>
              </p:ext>
            </p:extLst>
          </p:nvPr>
        </p:nvGraphicFramePr>
        <p:xfrm>
          <a:off x="636450" y="1849840"/>
          <a:ext cx="8129442" cy="4537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83DB1C74-F3A3-CC1A-D67A-EAE3121889A7}"/>
              </a:ext>
            </a:extLst>
          </p:cNvPr>
          <p:cNvSpPr txBox="1"/>
          <p:nvPr/>
        </p:nvSpPr>
        <p:spPr>
          <a:xfrm>
            <a:off x="2345269" y="2132106"/>
            <a:ext cx="9316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$7,757,319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2E7DBD-E763-B164-DF47-28035C6066F6}"/>
              </a:ext>
            </a:extLst>
          </p:cNvPr>
          <p:cNvSpPr txBox="1"/>
          <p:nvPr/>
        </p:nvSpPr>
        <p:spPr>
          <a:xfrm>
            <a:off x="2192790" y="2618441"/>
            <a:ext cx="12366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$807K Available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52CA51-D8FF-AE29-3ECF-6A6B8D0F5244}"/>
              </a:ext>
            </a:extLst>
          </p:cNvPr>
          <p:cNvSpPr txBox="1"/>
          <p:nvPr/>
        </p:nvSpPr>
        <p:spPr>
          <a:xfrm>
            <a:off x="2091001" y="3472105"/>
            <a:ext cx="1440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$3.75M</a:t>
            </a:r>
          </a:p>
          <a:p>
            <a:pPr algn="ctr"/>
            <a:r>
              <a:rPr lang="en-US" sz="1200" dirty="0"/>
              <a:t>2019 Program</a:t>
            </a:r>
          </a:p>
          <a:p>
            <a:pPr algn="ctr"/>
            <a:r>
              <a:rPr lang="en-US" sz="1200" dirty="0"/>
              <a:t>Commitments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5ABB5E-1A04-E449-5EAA-2725C3595733}"/>
              </a:ext>
            </a:extLst>
          </p:cNvPr>
          <p:cNvSpPr txBox="1"/>
          <p:nvPr/>
        </p:nvSpPr>
        <p:spPr>
          <a:xfrm>
            <a:off x="2091002" y="4921439"/>
            <a:ext cx="1440202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$3.2M</a:t>
            </a:r>
          </a:p>
          <a:p>
            <a:pPr algn="ctr"/>
            <a:r>
              <a:rPr lang="en-US" sz="1200" dirty="0"/>
              <a:t>2006 Program Commitments</a:t>
            </a:r>
          </a:p>
          <a:p>
            <a:pPr algn="ctr"/>
            <a:endParaRPr lang="en-US" sz="1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921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378825" cy="990600"/>
          </a:xfrm>
        </p:spPr>
        <p:txBody>
          <a:bodyPr>
            <a:norm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594740"/>
                </a:solidFill>
                <a:latin typeface="Calibri" panose="020F0502020204030204" pitchFamily="34" charset="0"/>
              </a:rPr>
              <a:t>FY23 STMP Budget</a:t>
            </a:r>
          </a:p>
        </p:txBody>
      </p:sp>
      <p:sp>
        <p:nvSpPr>
          <p:cNvPr id="30723" name="Slide Number Placeholder 9"/>
          <p:cNvSpPr>
            <a:spLocks noGrp="1"/>
          </p:cNvSpPr>
          <p:nvPr>
            <p:ph type="sldNum" sz="quarter" idx="12"/>
          </p:nvPr>
        </p:nvSpPr>
        <p:spPr bwMode="auto">
          <a:solidFill>
            <a:srgbClr val="A2B543"/>
          </a:solidFill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t>10</a:t>
            </a: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B166ADB-EC7D-46DB-AD0D-CB3397E9A465}"/>
              </a:ext>
            </a:extLst>
          </p:cNvPr>
          <p:cNvGraphicFramePr>
            <a:graphicFrameLocks/>
          </p:cNvGraphicFramePr>
          <p:nvPr/>
        </p:nvGraphicFramePr>
        <p:xfrm>
          <a:off x="636449" y="1863608"/>
          <a:ext cx="8129443" cy="2848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CA2DC0EC-DA1C-D3F3-AA05-C0DCF97E28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3451219"/>
              </p:ext>
            </p:extLst>
          </p:nvPr>
        </p:nvGraphicFramePr>
        <p:xfrm>
          <a:off x="636450" y="1849840"/>
          <a:ext cx="8129442" cy="4537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83DB1C74-F3A3-CC1A-D67A-EAE3121889A7}"/>
              </a:ext>
            </a:extLst>
          </p:cNvPr>
          <p:cNvSpPr txBox="1"/>
          <p:nvPr/>
        </p:nvSpPr>
        <p:spPr>
          <a:xfrm>
            <a:off x="2345269" y="2132106"/>
            <a:ext cx="9316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$7,757,319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2E7DBD-E763-B164-DF47-28035C6066F6}"/>
              </a:ext>
            </a:extLst>
          </p:cNvPr>
          <p:cNvSpPr txBox="1"/>
          <p:nvPr/>
        </p:nvSpPr>
        <p:spPr>
          <a:xfrm>
            <a:off x="2192790" y="2618441"/>
            <a:ext cx="12366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$807K Available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52CA51-D8FF-AE29-3ECF-6A6B8D0F5244}"/>
              </a:ext>
            </a:extLst>
          </p:cNvPr>
          <p:cNvSpPr txBox="1"/>
          <p:nvPr/>
        </p:nvSpPr>
        <p:spPr>
          <a:xfrm>
            <a:off x="2091001" y="3472105"/>
            <a:ext cx="1440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$3.75M</a:t>
            </a:r>
          </a:p>
          <a:p>
            <a:pPr algn="ctr"/>
            <a:r>
              <a:rPr lang="en-US" sz="1200" dirty="0"/>
              <a:t>2019 Program</a:t>
            </a:r>
          </a:p>
          <a:p>
            <a:pPr algn="ctr"/>
            <a:r>
              <a:rPr lang="en-US" sz="1200" dirty="0"/>
              <a:t>Commitments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7B8D922-82DE-4230-72DA-7BF65870F094}"/>
              </a:ext>
            </a:extLst>
          </p:cNvPr>
          <p:cNvSpPr txBox="1"/>
          <p:nvPr/>
        </p:nvSpPr>
        <p:spPr>
          <a:xfrm>
            <a:off x="4498319" y="2667000"/>
            <a:ext cx="12366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$742K Available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C4C8A27-3F4D-D1FD-E063-88D6E9F3EB77}"/>
              </a:ext>
            </a:extLst>
          </p:cNvPr>
          <p:cNvSpPr txBox="1"/>
          <p:nvPr/>
        </p:nvSpPr>
        <p:spPr>
          <a:xfrm>
            <a:off x="4434365" y="2383117"/>
            <a:ext cx="14739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$775K New Revenue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5ABB5E-1A04-E449-5EAA-2725C3595733}"/>
              </a:ext>
            </a:extLst>
          </p:cNvPr>
          <p:cNvSpPr txBox="1"/>
          <p:nvPr/>
        </p:nvSpPr>
        <p:spPr>
          <a:xfrm>
            <a:off x="2091002" y="4921439"/>
            <a:ext cx="1440202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$3.2M</a:t>
            </a:r>
          </a:p>
          <a:p>
            <a:pPr algn="ctr"/>
            <a:r>
              <a:rPr lang="en-US" sz="1200" dirty="0"/>
              <a:t>2006 Program Commitments</a:t>
            </a:r>
          </a:p>
          <a:p>
            <a:pPr algn="ctr"/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83E35EB-AA32-D5E5-0584-93F0CACE5BDC}"/>
              </a:ext>
            </a:extLst>
          </p:cNvPr>
          <p:cNvSpPr txBox="1"/>
          <p:nvPr/>
        </p:nvSpPr>
        <p:spPr>
          <a:xfrm>
            <a:off x="4434365" y="4905289"/>
            <a:ext cx="1440202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$3.07M</a:t>
            </a:r>
          </a:p>
          <a:p>
            <a:pPr algn="ctr"/>
            <a:r>
              <a:rPr lang="en-US" sz="1200" dirty="0"/>
              <a:t>2006 Program Commitments</a:t>
            </a:r>
          </a:p>
          <a:p>
            <a:pPr algn="ctr"/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DE8CF9E1-34D0-6121-6919-9E86252B4DDE}"/>
              </a:ext>
            </a:extLst>
          </p:cNvPr>
          <p:cNvSpPr/>
          <p:nvPr/>
        </p:nvSpPr>
        <p:spPr>
          <a:xfrm>
            <a:off x="3588990" y="2458807"/>
            <a:ext cx="782484" cy="8040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Spent $65K</a:t>
            </a: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5E86320F-9AB0-4957-699C-8E052F355077}"/>
              </a:ext>
            </a:extLst>
          </p:cNvPr>
          <p:cNvSpPr/>
          <p:nvPr/>
        </p:nvSpPr>
        <p:spPr>
          <a:xfrm>
            <a:off x="3601784" y="5036826"/>
            <a:ext cx="762000" cy="777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ECDECE-E8A1-C1FE-245C-6E2CD2396BB9}"/>
              </a:ext>
            </a:extLst>
          </p:cNvPr>
          <p:cNvSpPr txBox="1"/>
          <p:nvPr/>
        </p:nvSpPr>
        <p:spPr>
          <a:xfrm>
            <a:off x="3610662" y="5163935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Spent</a:t>
            </a:r>
          </a:p>
          <a:p>
            <a:r>
              <a:rPr lang="en-US" sz="1400" dirty="0"/>
              <a:t>$123K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6ECAF5E-35F6-D82D-7DCE-468E2B86262F}"/>
              </a:ext>
            </a:extLst>
          </p:cNvPr>
          <p:cNvSpPr txBox="1"/>
          <p:nvPr/>
        </p:nvSpPr>
        <p:spPr>
          <a:xfrm>
            <a:off x="4688633" y="1846363"/>
            <a:ext cx="9316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$8,349,375</a:t>
            </a:r>
          </a:p>
        </p:txBody>
      </p:sp>
    </p:spTree>
    <p:extLst>
      <p:ext uri="{BB962C8B-B14F-4D97-AF65-F5344CB8AC3E}">
        <p14:creationId xmlns:p14="http://schemas.microsoft.com/office/powerpoint/2010/main" val="1306242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378825" cy="990600"/>
          </a:xfrm>
        </p:spPr>
        <p:txBody>
          <a:bodyPr>
            <a:norm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594740"/>
                </a:solidFill>
                <a:latin typeface="Calibri" panose="020F0502020204030204" pitchFamily="34" charset="0"/>
              </a:rPr>
              <a:t>FY23 STMP Budget</a:t>
            </a:r>
          </a:p>
        </p:txBody>
      </p:sp>
      <p:sp>
        <p:nvSpPr>
          <p:cNvPr id="30723" name="Slide Number Placeholder 9"/>
          <p:cNvSpPr>
            <a:spLocks noGrp="1"/>
          </p:cNvSpPr>
          <p:nvPr>
            <p:ph type="sldNum" sz="quarter" idx="12"/>
          </p:nvPr>
        </p:nvSpPr>
        <p:spPr bwMode="auto">
          <a:solidFill>
            <a:srgbClr val="A2B543"/>
          </a:solidFill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t>10</a:t>
            </a: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B166ADB-EC7D-46DB-AD0D-CB3397E9A465}"/>
              </a:ext>
            </a:extLst>
          </p:cNvPr>
          <p:cNvGraphicFramePr>
            <a:graphicFrameLocks/>
          </p:cNvGraphicFramePr>
          <p:nvPr/>
        </p:nvGraphicFramePr>
        <p:xfrm>
          <a:off x="636449" y="1863608"/>
          <a:ext cx="8129443" cy="2848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CA2DC0EC-DA1C-D3F3-AA05-C0DCF97E28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1160304"/>
              </p:ext>
            </p:extLst>
          </p:nvPr>
        </p:nvGraphicFramePr>
        <p:xfrm>
          <a:off x="636450" y="1849840"/>
          <a:ext cx="8129442" cy="4537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83DB1C74-F3A3-CC1A-D67A-EAE3121889A7}"/>
              </a:ext>
            </a:extLst>
          </p:cNvPr>
          <p:cNvSpPr txBox="1"/>
          <p:nvPr/>
        </p:nvSpPr>
        <p:spPr>
          <a:xfrm>
            <a:off x="2345269" y="2132106"/>
            <a:ext cx="9316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$7,757,319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2E7DBD-E763-B164-DF47-28035C6066F6}"/>
              </a:ext>
            </a:extLst>
          </p:cNvPr>
          <p:cNvSpPr txBox="1"/>
          <p:nvPr/>
        </p:nvSpPr>
        <p:spPr>
          <a:xfrm>
            <a:off x="2192790" y="2618441"/>
            <a:ext cx="12366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$807K Available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52CA51-D8FF-AE29-3ECF-6A6B8D0F5244}"/>
              </a:ext>
            </a:extLst>
          </p:cNvPr>
          <p:cNvSpPr txBox="1"/>
          <p:nvPr/>
        </p:nvSpPr>
        <p:spPr>
          <a:xfrm>
            <a:off x="2091001" y="3472105"/>
            <a:ext cx="1440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$3.75M</a:t>
            </a:r>
          </a:p>
          <a:p>
            <a:pPr algn="ctr"/>
            <a:r>
              <a:rPr lang="en-US" sz="1200" dirty="0"/>
              <a:t>2019 Program</a:t>
            </a:r>
          </a:p>
          <a:p>
            <a:pPr algn="ctr"/>
            <a:r>
              <a:rPr lang="en-US" sz="1200" dirty="0"/>
              <a:t>Commitments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7B8D922-82DE-4230-72DA-7BF65870F094}"/>
              </a:ext>
            </a:extLst>
          </p:cNvPr>
          <p:cNvSpPr txBox="1"/>
          <p:nvPr/>
        </p:nvSpPr>
        <p:spPr>
          <a:xfrm>
            <a:off x="4498319" y="2667000"/>
            <a:ext cx="12366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$742K Available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C4C8A27-3F4D-D1FD-E063-88D6E9F3EB77}"/>
              </a:ext>
            </a:extLst>
          </p:cNvPr>
          <p:cNvSpPr txBox="1"/>
          <p:nvPr/>
        </p:nvSpPr>
        <p:spPr>
          <a:xfrm>
            <a:off x="4434365" y="2383117"/>
            <a:ext cx="14739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$775K New Revenue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5ABB5E-1A04-E449-5EAA-2725C3595733}"/>
              </a:ext>
            </a:extLst>
          </p:cNvPr>
          <p:cNvSpPr txBox="1"/>
          <p:nvPr/>
        </p:nvSpPr>
        <p:spPr>
          <a:xfrm>
            <a:off x="2091002" y="4921439"/>
            <a:ext cx="1440202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$3.2M</a:t>
            </a:r>
          </a:p>
          <a:p>
            <a:pPr algn="ctr"/>
            <a:r>
              <a:rPr lang="en-US" sz="1200" dirty="0"/>
              <a:t>2006 Program Commitments</a:t>
            </a:r>
          </a:p>
          <a:p>
            <a:pPr algn="ctr"/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83E35EB-AA32-D5E5-0584-93F0CACE5BDC}"/>
              </a:ext>
            </a:extLst>
          </p:cNvPr>
          <p:cNvSpPr txBox="1"/>
          <p:nvPr/>
        </p:nvSpPr>
        <p:spPr>
          <a:xfrm>
            <a:off x="4434365" y="4905289"/>
            <a:ext cx="1440202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$3.07M</a:t>
            </a:r>
          </a:p>
          <a:p>
            <a:pPr algn="ctr"/>
            <a:r>
              <a:rPr lang="en-US" sz="1200" dirty="0"/>
              <a:t>2006 Program Commitments</a:t>
            </a:r>
          </a:p>
          <a:p>
            <a:pPr algn="ctr"/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DE8CF9E1-34D0-6121-6919-9E86252B4DDE}"/>
              </a:ext>
            </a:extLst>
          </p:cNvPr>
          <p:cNvSpPr/>
          <p:nvPr/>
        </p:nvSpPr>
        <p:spPr>
          <a:xfrm>
            <a:off x="5910275" y="3797783"/>
            <a:ext cx="836862" cy="8040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Spend all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DD3ABD5F-56C7-C595-AE62-30310D1FB075}"/>
              </a:ext>
            </a:extLst>
          </p:cNvPr>
          <p:cNvSpPr/>
          <p:nvPr/>
        </p:nvSpPr>
        <p:spPr>
          <a:xfrm>
            <a:off x="5892279" y="4940722"/>
            <a:ext cx="836862" cy="8040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Spend all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0EF1DC7-81FD-BEF6-A18A-A039963B1492}"/>
              </a:ext>
            </a:extLst>
          </p:cNvPr>
          <p:cNvSpPr txBox="1"/>
          <p:nvPr/>
        </p:nvSpPr>
        <p:spPr>
          <a:xfrm>
            <a:off x="6747137" y="4122012"/>
            <a:ext cx="15413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$3.79M New Revenue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D67C5D64-64A5-134E-C4B3-77274D8E6246}"/>
              </a:ext>
            </a:extLst>
          </p:cNvPr>
          <p:cNvSpPr/>
          <p:nvPr/>
        </p:nvSpPr>
        <p:spPr>
          <a:xfrm>
            <a:off x="5917682" y="2389599"/>
            <a:ext cx="836862" cy="8040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Spend $75K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834959D-E097-2687-9BE9-55106FE6C364}"/>
              </a:ext>
            </a:extLst>
          </p:cNvPr>
          <p:cNvSpPr txBox="1"/>
          <p:nvPr/>
        </p:nvSpPr>
        <p:spPr>
          <a:xfrm>
            <a:off x="6777728" y="5606264"/>
            <a:ext cx="13039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$1.44M Available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9E1226B-DE29-C298-3219-0E31EEBA73CF}"/>
              </a:ext>
            </a:extLst>
          </p:cNvPr>
          <p:cNvSpPr txBox="1"/>
          <p:nvPr/>
        </p:nvSpPr>
        <p:spPr>
          <a:xfrm>
            <a:off x="4688633" y="1846363"/>
            <a:ext cx="9316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$8,349,375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F891874-B88C-02D7-15A7-EFEF9B83DE31}"/>
              </a:ext>
            </a:extLst>
          </p:cNvPr>
          <p:cNvSpPr txBox="1"/>
          <p:nvPr/>
        </p:nvSpPr>
        <p:spPr>
          <a:xfrm>
            <a:off x="6963868" y="3182992"/>
            <a:ext cx="9316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$5,231,840</a:t>
            </a:r>
          </a:p>
        </p:txBody>
      </p:sp>
    </p:spTree>
    <p:extLst>
      <p:ext uri="{BB962C8B-B14F-4D97-AF65-F5344CB8AC3E}">
        <p14:creationId xmlns:p14="http://schemas.microsoft.com/office/powerpoint/2010/main" val="1354576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12775" y="280988"/>
            <a:ext cx="8153400" cy="990600"/>
          </a:xfrm>
        </p:spPr>
        <p:txBody>
          <a:bodyPr/>
          <a:lstStyle/>
          <a:p>
            <a:pPr marL="53975" eaLnBrk="1" hangingPunct="1">
              <a:defRPr/>
            </a:pPr>
            <a:r>
              <a:rPr lang="en-US" altLang="en-US" sz="4000" b="1" dirty="0">
                <a:solidFill>
                  <a:srgbClr val="594740"/>
                </a:solidFill>
                <a:latin typeface="Calibri" panose="020F0502020204030204" pitchFamily="34" charset="0"/>
              </a:rPr>
              <a:t>FY 22 Accomplishment Highlights</a:t>
            </a:r>
          </a:p>
        </p:txBody>
      </p:sp>
      <p:sp>
        <p:nvSpPr>
          <p:cNvPr id="13315" name="Slide Number Placeholder 9"/>
          <p:cNvSpPr>
            <a:spLocks noGrp="1"/>
          </p:cNvSpPr>
          <p:nvPr>
            <p:ph type="sldNum" sz="quarter" idx="12"/>
          </p:nvPr>
        </p:nvSpPr>
        <p:spPr bwMode="auto">
          <a:solidFill>
            <a:srgbClr val="A2B543"/>
          </a:solidFill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t>14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752600"/>
            <a:ext cx="4038600" cy="3105287"/>
          </a:xfrm>
        </p:spPr>
        <p:txBody>
          <a:bodyPr>
            <a:noAutofit/>
          </a:bodyPr>
          <a:lstStyle/>
          <a:p>
            <a:pPr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</a:pPr>
            <a:endParaRPr lang="en-US" sz="1200" dirty="0"/>
          </a:p>
          <a:p>
            <a:pPr>
              <a:spcAft>
                <a:spcPts val="1200"/>
              </a:spcAft>
              <a:buClr>
                <a:srgbClr val="92D05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200" dirty="0">
                <a:effectLst/>
                <a:ea typeface="Times New Roman" panose="02020603050405020304" pitchFamily="18" charset="0"/>
              </a:rPr>
              <a:t>Began updating the </a:t>
            </a:r>
            <a:r>
              <a:rPr lang="en-US" sz="2200" b="1" dirty="0">
                <a:effectLst/>
                <a:ea typeface="Times New Roman" panose="02020603050405020304" pitchFamily="18" charset="0"/>
              </a:rPr>
              <a:t>West County Action Plan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for Routes of Regional Significance, which includes goals and actions for improving mobility. </a:t>
            </a:r>
          </a:p>
          <a:p>
            <a:pPr>
              <a:buClr>
                <a:srgbClr val="92D05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Nearly completed</a:t>
            </a:r>
            <a:r>
              <a:rPr lang="en-US" sz="2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San Pablo Avenue Multimodal Corridor Study – Phase 2</a:t>
            </a:r>
            <a:r>
              <a:rPr lang="en-US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in partnership with the Alameda County Transportation Commission (ACTC) to investigate complete street elements. </a:t>
            </a:r>
            <a:endParaRPr lang="en-US" dirty="0"/>
          </a:p>
          <a:p>
            <a:pPr lvl="1">
              <a:spcAft>
                <a:spcPts val="800"/>
              </a:spcAft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</a:pPr>
            <a:endParaRPr lang="en-US" sz="11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63815F-74F6-6D4E-CF39-AB435F24D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8692" y="1907301"/>
            <a:ext cx="3899877" cy="23397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EC69278-1516-16B8-A8D9-75095A2B0A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2" y="4247032"/>
            <a:ext cx="3935567" cy="232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438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12775" y="280988"/>
            <a:ext cx="8153400" cy="990600"/>
          </a:xfrm>
        </p:spPr>
        <p:txBody>
          <a:bodyPr/>
          <a:lstStyle/>
          <a:p>
            <a:pPr marL="53975" eaLnBrk="1" hangingPunct="1">
              <a:defRPr/>
            </a:pPr>
            <a:r>
              <a:rPr lang="en-US" altLang="en-US" sz="4000" b="1" dirty="0">
                <a:solidFill>
                  <a:srgbClr val="594740"/>
                </a:solidFill>
                <a:latin typeface="Calibri" panose="020F0502020204030204" pitchFamily="34" charset="0"/>
              </a:rPr>
              <a:t>FY 22 Accomplishment Highlights</a:t>
            </a:r>
          </a:p>
        </p:txBody>
      </p:sp>
      <p:sp>
        <p:nvSpPr>
          <p:cNvPr id="13315" name="Slide Number Placeholder 9"/>
          <p:cNvSpPr>
            <a:spLocks noGrp="1"/>
          </p:cNvSpPr>
          <p:nvPr>
            <p:ph type="sldNum" sz="quarter" idx="12"/>
          </p:nvPr>
        </p:nvSpPr>
        <p:spPr bwMode="auto">
          <a:solidFill>
            <a:srgbClr val="A2B543"/>
          </a:solidFill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t>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88743" y="1271588"/>
            <a:ext cx="4729370" cy="352107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200" dirty="0"/>
          </a:p>
          <a:p>
            <a:endParaRPr lang="en-US" sz="2000" b="0" i="0" u="none" strike="noStrike" baseline="0" dirty="0">
              <a:latin typeface="Calibri" panose="020F0502020204030204" pitchFamily="34" charset="0"/>
            </a:endParaRPr>
          </a:p>
          <a:p>
            <a:pPr>
              <a:spcAft>
                <a:spcPts val="2400"/>
              </a:spcAft>
              <a:buClr>
                <a:srgbClr val="A2B543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200" dirty="0">
                <a:effectLst/>
                <a:ea typeface="Times New Roman" panose="02020603050405020304" pitchFamily="18" charset="0"/>
              </a:rPr>
              <a:t>Joined with other agencies to participating in the </a:t>
            </a:r>
            <a:r>
              <a:rPr lang="en-US" sz="2200" b="1" dirty="0">
                <a:effectLst/>
                <a:ea typeface="Times New Roman" panose="02020603050405020304" pitchFamily="18" charset="0"/>
              </a:rPr>
              <a:t>I-80 Design Alternatives Assessment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led by MTC, ACTC and CCTA. </a:t>
            </a:r>
            <a:endParaRPr lang="en-US" sz="2200" b="0" i="0" u="none" strike="noStrike" baseline="0" dirty="0">
              <a:highlight>
                <a:srgbClr val="FFFF00"/>
              </a:highlight>
            </a:endParaRPr>
          </a:p>
          <a:p>
            <a:pPr>
              <a:spcAft>
                <a:spcPts val="2400"/>
              </a:spcAft>
              <a:buClr>
                <a:srgbClr val="A2B543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Competed successfully for a $635,000 Caltrans </a:t>
            </a:r>
            <a:r>
              <a:rPr lang="en-US" sz="2200" dirty="0">
                <a:effectLst/>
                <a:ea typeface="Calibri" panose="020F0502020204030204" pitchFamily="34" charset="0"/>
              </a:rPr>
              <a:t>Sustainable Transportation Planning grant to conduct a </a:t>
            </a:r>
            <a:r>
              <a:rPr lang="en-US" sz="2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Richmond Parkway Environmental Justice and Regional Mobility Study</a:t>
            </a:r>
            <a:r>
              <a:rPr lang="en-US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endParaRPr lang="en-US" sz="2200" dirty="0">
              <a:effectLst/>
              <a:ea typeface="Times New Roman" panose="02020603050405020304" pitchFamily="18" charset="0"/>
            </a:endParaRPr>
          </a:p>
          <a:p>
            <a:pPr>
              <a:spcAft>
                <a:spcPts val="2400"/>
              </a:spcAft>
              <a:buClr>
                <a:srgbClr val="A2B543"/>
              </a:buClr>
              <a:buSzPct val="110000"/>
              <a:buFont typeface="Wingdings" panose="05000000000000000000" pitchFamily="2" charset="2"/>
              <a:buChar char="§"/>
            </a:pPr>
            <a:endParaRPr lang="en-US" sz="2200" b="0" i="0" u="none" strike="noStrike" baseline="0" dirty="0">
              <a:solidFill>
                <a:srgbClr val="000000"/>
              </a:solidFill>
            </a:endParaRPr>
          </a:p>
          <a:p>
            <a:pPr>
              <a:spcAft>
                <a:spcPts val="2400"/>
              </a:spcAft>
              <a:buClr>
                <a:srgbClr val="A2B543"/>
              </a:buClr>
              <a:buSzPct val="110000"/>
              <a:buFont typeface="Wingdings" panose="05000000000000000000" pitchFamily="2" charset="2"/>
              <a:buChar char="§"/>
            </a:pPr>
            <a:endParaRPr lang="en-US" sz="2200" b="0" i="0" u="none" strike="noStrike" baseline="0" dirty="0"/>
          </a:p>
          <a:p>
            <a:pPr>
              <a:spcAft>
                <a:spcPts val="2400"/>
              </a:spcAft>
              <a:buClr>
                <a:srgbClr val="A2B543"/>
              </a:buClr>
              <a:buSzPct val="110000"/>
              <a:buFont typeface="Wingdings" panose="05000000000000000000" pitchFamily="2" charset="2"/>
              <a:buChar char="§"/>
            </a:pPr>
            <a:endParaRPr lang="en-US" sz="2200" b="0" i="0" u="none" strike="noStrike" baseline="0" dirty="0">
              <a:solidFill>
                <a:srgbClr val="000000"/>
              </a:solidFill>
            </a:endParaRPr>
          </a:p>
          <a:p>
            <a:pPr>
              <a:spcAft>
                <a:spcPts val="2400"/>
              </a:spcAft>
              <a:buClr>
                <a:srgbClr val="A2B543"/>
              </a:buClr>
              <a:buSzPct val="110000"/>
              <a:buFont typeface="Wingdings" panose="05000000000000000000" pitchFamily="2" charset="2"/>
              <a:buChar char="§"/>
            </a:pPr>
            <a:endParaRPr lang="en-US" sz="2200" dirty="0"/>
          </a:p>
          <a:p>
            <a:pPr marL="0" indent="0">
              <a:spcAft>
                <a:spcPts val="2400"/>
              </a:spcAft>
              <a:buClr>
                <a:srgbClr val="A2B543"/>
              </a:buClr>
              <a:buSzPct val="110000"/>
              <a:buNone/>
            </a:pPr>
            <a:endParaRPr lang="en-US" sz="2200" dirty="0"/>
          </a:p>
          <a:p>
            <a:pPr marL="0" indent="0">
              <a:spcAft>
                <a:spcPts val="2400"/>
              </a:spcAft>
              <a:buClr>
                <a:srgbClr val="A2B543"/>
              </a:buClr>
              <a:buSzPct val="140000"/>
              <a:buNone/>
            </a:pPr>
            <a:endParaRPr lang="en-US" sz="2000" dirty="0"/>
          </a:p>
        </p:txBody>
      </p:sp>
      <p:pic>
        <p:nvPicPr>
          <p:cNvPr id="11" name="chart">
            <a:extLst>
              <a:ext uri="{FF2B5EF4-FFF2-40B4-BE49-F238E27FC236}">
                <a16:creationId xmlns:a16="http://schemas.microsoft.com/office/drawing/2014/main" id="{6577FE3D-7DD9-4A5F-81EE-6DC6940D9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828800"/>
            <a:ext cx="3698246" cy="451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653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12775" y="280988"/>
            <a:ext cx="8153400" cy="990600"/>
          </a:xfrm>
        </p:spPr>
        <p:txBody>
          <a:bodyPr/>
          <a:lstStyle/>
          <a:p>
            <a:pPr marL="53975" eaLnBrk="1" hangingPunct="1">
              <a:defRPr/>
            </a:pPr>
            <a:r>
              <a:rPr lang="en-US" altLang="en-US" sz="4000" b="1" dirty="0">
                <a:solidFill>
                  <a:srgbClr val="594740"/>
                </a:solidFill>
                <a:latin typeface="Calibri" panose="020F0502020204030204" pitchFamily="34" charset="0"/>
              </a:rPr>
              <a:t>FY 22 Accomplishment Highlights</a:t>
            </a:r>
          </a:p>
        </p:txBody>
      </p:sp>
      <p:sp>
        <p:nvSpPr>
          <p:cNvPr id="13315" name="Slide Number Placeholder 9"/>
          <p:cNvSpPr>
            <a:spLocks noGrp="1"/>
          </p:cNvSpPr>
          <p:nvPr>
            <p:ph type="sldNum" sz="quarter" idx="12"/>
          </p:nvPr>
        </p:nvSpPr>
        <p:spPr bwMode="auto">
          <a:solidFill>
            <a:srgbClr val="A2B543"/>
          </a:solidFill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t>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65117" y="1703629"/>
            <a:ext cx="4773706" cy="4884737"/>
          </a:xfrm>
        </p:spPr>
        <p:txBody>
          <a:bodyPr>
            <a:noAutofit/>
          </a:bodyPr>
          <a:lstStyle/>
          <a:p>
            <a:pPr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</a:pPr>
            <a:endParaRPr lang="en-US" sz="1200" dirty="0"/>
          </a:p>
          <a:p>
            <a:pPr>
              <a:spcAft>
                <a:spcPts val="1800"/>
              </a:spcAft>
              <a:buClr>
                <a:srgbClr val="92D05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Revived the </a:t>
            </a:r>
            <a:r>
              <a:rPr lang="en-US" sz="2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Pass2Class program</a:t>
            </a:r>
            <a:r>
              <a:rPr lang="en-US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which offers free bus passes to students at the beginning of the year; approached pre-pandemic levels, with over 1,200 students participating</a:t>
            </a:r>
          </a:p>
          <a:p>
            <a:pPr>
              <a:spcAft>
                <a:spcPts val="1800"/>
              </a:spcAft>
              <a:buClr>
                <a:srgbClr val="92D05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Started a new program, the </a:t>
            </a:r>
            <a:r>
              <a:rPr lang="en-US" sz="2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Summer Bike Challenge</a:t>
            </a:r>
            <a:r>
              <a:rPr lang="en-US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which encourages families to bicycle to various locations around their community.</a:t>
            </a:r>
          </a:p>
          <a:p>
            <a:pPr marL="0" indent="0">
              <a:spcAft>
                <a:spcPts val="1800"/>
              </a:spcAft>
              <a:buClr>
                <a:srgbClr val="92D050"/>
              </a:buClr>
              <a:buSzPct val="110000"/>
              <a:buNone/>
            </a:pPr>
            <a:r>
              <a:rPr lang="en-US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200" b="0" i="0" u="none" strike="noStrike" baseline="0" dirty="0">
              <a:solidFill>
                <a:srgbClr val="000000"/>
              </a:solidFill>
            </a:endParaRP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EE547D0F-7B8A-FFB2-6901-52BBF1BA0C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30" b="1282"/>
          <a:stretch/>
        </p:blipFill>
        <p:spPr bwMode="auto">
          <a:xfrm>
            <a:off x="5638800" y="1905000"/>
            <a:ext cx="2944906" cy="37456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2650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12775" y="280988"/>
            <a:ext cx="8153400" cy="990600"/>
          </a:xfrm>
        </p:spPr>
        <p:txBody>
          <a:bodyPr/>
          <a:lstStyle/>
          <a:p>
            <a:pPr marL="53975" eaLnBrk="1" hangingPunct="1">
              <a:defRPr/>
            </a:pPr>
            <a:r>
              <a:rPr lang="en-US" altLang="en-US" sz="4000" b="1" dirty="0">
                <a:solidFill>
                  <a:srgbClr val="594740"/>
                </a:solidFill>
                <a:latin typeface="Calibri" panose="020F0502020204030204" pitchFamily="34" charset="0"/>
              </a:rPr>
              <a:t>FY 22 Accomplishment Highlights</a:t>
            </a:r>
          </a:p>
        </p:txBody>
      </p:sp>
      <p:sp>
        <p:nvSpPr>
          <p:cNvPr id="13315" name="Slide Number Placeholder 9"/>
          <p:cNvSpPr>
            <a:spLocks noGrp="1"/>
          </p:cNvSpPr>
          <p:nvPr>
            <p:ph type="sldNum" sz="quarter" idx="12"/>
          </p:nvPr>
        </p:nvSpPr>
        <p:spPr bwMode="auto">
          <a:solidFill>
            <a:srgbClr val="A2B543"/>
          </a:solidFill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t>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48590" y="1516063"/>
            <a:ext cx="3433970" cy="31242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200" dirty="0"/>
          </a:p>
          <a:p>
            <a:endParaRPr lang="en-US" sz="2000" b="0" i="0" u="none" strike="noStrike" baseline="0" dirty="0">
              <a:latin typeface="Calibri" panose="020F0502020204030204" pitchFamily="34" charset="0"/>
            </a:endParaRPr>
          </a:p>
          <a:p>
            <a:pPr>
              <a:spcAft>
                <a:spcPts val="2400"/>
              </a:spcAft>
              <a:buClr>
                <a:srgbClr val="A2B543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Revived the </a:t>
            </a:r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Travel Training Program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which trains West County seniors on how to use local public transit and other transportation services.    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2400"/>
              </a:spcAft>
              <a:buClr>
                <a:srgbClr val="A2B543"/>
              </a:buClr>
              <a:buSzPct val="110000"/>
              <a:buNone/>
            </a:pPr>
            <a:endParaRPr lang="en-US" sz="2200" b="0" i="0" u="none" strike="noStrike" baseline="0" dirty="0"/>
          </a:p>
          <a:p>
            <a:pPr>
              <a:spcAft>
                <a:spcPts val="2400"/>
              </a:spcAft>
              <a:buClr>
                <a:srgbClr val="A2B543"/>
              </a:buClr>
              <a:buSzPct val="110000"/>
              <a:buFont typeface="Wingdings" panose="05000000000000000000" pitchFamily="2" charset="2"/>
              <a:buChar char="§"/>
            </a:pPr>
            <a:endParaRPr lang="en-US" sz="2200" b="0" i="0" u="none" strike="noStrike" baseline="0" dirty="0">
              <a:solidFill>
                <a:srgbClr val="000000"/>
              </a:solidFill>
            </a:endParaRPr>
          </a:p>
          <a:p>
            <a:pPr>
              <a:spcAft>
                <a:spcPts val="2400"/>
              </a:spcAft>
              <a:buClr>
                <a:srgbClr val="A2B543"/>
              </a:buClr>
              <a:buSzPct val="110000"/>
              <a:buFont typeface="Wingdings" panose="05000000000000000000" pitchFamily="2" charset="2"/>
              <a:buChar char="§"/>
            </a:pPr>
            <a:endParaRPr lang="en-US" sz="2200" dirty="0"/>
          </a:p>
          <a:p>
            <a:pPr marL="0" indent="0">
              <a:spcAft>
                <a:spcPts val="2400"/>
              </a:spcAft>
              <a:buClr>
                <a:srgbClr val="A2B543"/>
              </a:buClr>
              <a:buSzPct val="110000"/>
              <a:buNone/>
            </a:pPr>
            <a:endParaRPr lang="en-US" sz="2200" dirty="0"/>
          </a:p>
          <a:p>
            <a:pPr marL="0" indent="0">
              <a:spcAft>
                <a:spcPts val="2400"/>
              </a:spcAft>
              <a:buClr>
                <a:srgbClr val="A2B543"/>
              </a:buClr>
              <a:buSzPct val="140000"/>
              <a:buNone/>
            </a:pPr>
            <a:endParaRPr lang="en-US" sz="2000" dirty="0"/>
          </a:p>
        </p:txBody>
      </p:sp>
      <p:pic>
        <p:nvPicPr>
          <p:cNvPr id="8" name="Picture 7" descr="A person and person talking to a group of people&#10;&#10;Description automatically generated with low confidence">
            <a:extLst>
              <a:ext uri="{FF2B5EF4-FFF2-40B4-BE49-F238E27FC236}">
                <a16:creationId xmlns:a16="http://schemas.microsoft.com/office/drawing/2014/main" id="{FD12A247-2B85-4173-AE55-6D457DFA3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209800"/>
            <a:ext cx="4234962" cy="317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567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12775" y="280988"/>
            <a:ext cx="8153400" cy="990600"/>
          </a:xfrm>
        </p:spPr>
        <p:txBody>
          <a:bodyPr/>
          <a:lstStyle/>
          <a:p>
            <a:pPr marL="53975" eaLnBrk="1" hangingPunct="1">
              <a:defRPr/>
            </a:pPr>
            <a:r>
              <a:rPr lang="en-US" altLang="en-US" sz="4000" b="1" dirty="0">
                <a:solidFill>
                  <a:srgbClr val="594740"/>
                </a:solidFill>
                <a:latin typeface="Calibri" panose="020F0502020204030204" pitchFamily="34" charset="0"/>
              </a:rPr>
              <a:t>FY 23 Work Program - Highlights</a:t>
            </a:r>
          </a:p>
        </p:txBody>
      </p:sp>
      <p:sp>
        <p:nvSpPr>
          <p:cNvPr id="13315" name="Slide Number Placeholder 9"/>
          <p:cNvSpPr>
            <a:spLocks noGrp="1"/>
          </p:cNvSpPr>
          <p:nvPr>
            <p:ph type="sldNum" sz="quarter" idx="12"/>
          </p:nvPr>
        </p:nvSpPr>
        <p:spPr bwMode="auto">
          <a:solidFill>
            <a:srgbClr val="A2B543"/>
          </a:solidFill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t>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271588"/>
            <a:ext cx="9067800" cy="352107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200" dirty="0"/>
          </a:p>
          <a:p>
            <a:pPr lvl="1">
              <a:spcAft>
                <a:spcPts val="1200"/>
              </a:spcAft>
              <a:buClr>
                <a:srgbClr val="A2B543"/>
              </a:buClr>
              <a:buSzPct val="140000"/>
              <a:buFont typeface="Wingdings" panose="05000000000000000000" pitchFamily="2" charset="2"/>
              <a:buChar char="§"/>
            </a:pPr>
            <a:endParaRPr lang="en-US" sz="1700" dirty="0"/>
          </a:p>
          <a:p>
            <a:pPr marL="366713" lvl="1" indent="0">
              <a:spcAft>
                <a:spcPts val="1200"/>
              </a:spcAft>
              <a:buClr>
                <a:srgbClr val="A2B543"/>
              </a:buClr>
              <a:buSzPct val="140000"/>
              <a:buNone/>
            </a:pPr>
            <a:r>
              <a:rPr lang="en-US" sz="2800" b="1" u="sng" dirty="0"/>
              <a:t>Will Complete</a:t>
            </a:r>
          </a:p>
          <a:p>
            <a:pPr lvl="1">
              <a:spcAft>
                <a:spcPts val="1200"/>
              </a:spcAft>
              <a:buClr>
                <a:srgbClr val="A2B543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200" dirty="0"/>
              <a:t>Phase 2 of the San Pablo Avenue Corridor Study</a:t>
            </a:r>
          </a:p>
          <a:p>
            <a:pPr lvl="1">
              <a:spcAft>
                <a:spcPts val="1200"/>
              </a:spcAft>
              <a:buClr>
                <a:srgbClr val="A2B543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200" dirty="0"/>
              <a:t>West County Action Plan </a:t>
            </a:r>
          </a:p>
          <a:p>
            <a:pPr lvl="1">
              <a:spcAft>
                <a:spcPts val="1200"/>
              </a:spcAft>
              <a:buClr>
                <a:srgbClr val="A2B543"/>
              </a:buClr>
              <a:buSzPct val="110000"/>
              <a:buFont typeface="Wingdings" panose="05000000000000000000" pitchFamily="2" charset="2"/>
              <a:buChar char="§"/>
            </a:pPr>
            <a:endParaRPr lang="en-US" sz="2200" dirty="0"/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6713" lvl="1" indent="0">
              <a:spcAft>
                <a:spcPts val="1200"/>
              </a:spcAft>
              <a:buClr>
                <a:srgbClr val="A2B543"/>
              </a:buClr>
              <a:buSzPct val="110000"/>
              <a:buNone/>
            </a:pPr>
            <a:endParaRPr lang="en-US" sz="2200" dirty="0"/>
          </a:p>
          <a:p>
            <a:pPr lvl="1">
              <a:spcAft>
                <a:spcPts val="1200"/>
              </a:spcAft>
              <a:buClr>
                <a:srgbClr val="A2B543"/>
              </a:buClr>
              <a:buSzPct val="140000"/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57369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378825" cy="990600"/>
          </a:xfrm>
        </p:spPr>
        <p:txBody>
          <a:bodyPr>
            <a:norm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594740"/>
                </a:solidFill>
                <a:latin typeface="Calibri" panose="020F0502020204030204" pitchFamily="34" charset="0"/>
              </a:rPr>
              <a:t>Presentation Outline</a:t>
            </a:r>
          </a:p>
        </p:txBody>
      </p:sp>
      <p:sp>
        <p:nvSpPr>
          <p:cNvPr id="30723" name="Slide Number Placeholder 9"/>
          <p:cNvSpPr>
            <a:spLocks noGrp="1"/>
          </p:cNvSpPr>
          <p:nvPr>
            <p:ph type="sldNum" sz="quarter" idx="12"/>
          </p:nvPr>
        </p:nvSpPr>
        <p:spPr bwMode="auto">
          <a:solidFill>
            <a:srgbClr val="A2B543"/>
          </a:solidFill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FFC25ED-90E9-49D3-B836-AE0A04F3009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516063"/>
            <a:ext cx="8534400" cy="4754563"/>
          </a:xfrm>
        </p:spPr>
        <p:txBody>
          <a:bodyPr>
            <a:noAutofit/>
          </a:bodyPr>
          <a:lstStyle/>
          <a:p>
            <a:pPr marL="548640" indent="-41148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anose="05000000000000000000" pitchFamily="2" charset="2"/>
              <a:buNone/>
              <a:defRPr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A2B543"/>
              </a:buClr>
              <a:buSzPct val="110000"/>
              <a:buNone/>
              <a:defRPr/>
            </a:pPr>
            <a:r>
              <a:rPr lang="en-US" sz="2400" dirty="0"/>
              <a:t>1. Analysis of WCCTAC General Operations 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A2B543"/>
              </a:buClr>
              <a:buSzPct val="110000"/>
              <a:buNone/>
              <a:defRPr/>
            </a:pPr>
            <a:r>
              <a:rPr lang="en-US" sz="2400" dirty="0"/>
              <a:t>       - FY22 Budget vs Forecasted Actuals</a:t>
            </a:r>
          </a:p>
          <a:p>
            <a:pPr marL="0" indent="0">
              <a:spcBef>
                <a:spcPts val="0"/>
              </a:spcBef>
              <a:spcAft>
                <a:spcPts val="1500"/>
              </a:spcAft>
              <a:buClr>
                <a:srgbClr val="A2B543"/>
              </a:buClr>
              <a:buSzPct val="110000"/>
              <a:buNone/>
              <a:defRPr/>
            </a:pPr>
            <a:r>
              <a:rPr lang="en-US" sz="2400" dirty="0"/>
              <a:t>       - FY22 Budget vs Draft FY23 Budget</a:t>
            </a:r>
          </a:p>
          <a:p>
            <a:pPr marL="0" indent="0">
              <a:spcBef>
                <a:spcPts val="0"/>
              </a:spcBef>
              <a:spcAft>
                <a:spcPts val="1600"/>
              </a:spcAft>
              <a:buClr>
                <a:srgbClr val="A2B543"/>
              </a:buClr>
              <a:buSzPct val="110000"/>
              <a:buNone/>
              <a:defRPr/>
            </a:pPr>
            <a:r>
              <a:rPr lang="en-US" sz="2400" dirty="0"/>
              <a:t>2. Proposed Dues for FY23</a:t>
            </a:r>
          </a:p>
          <a:p>
            <a:pPr marL="0" indent="0">
              <a:spcBef>
                <a:spcPts val="0"/>
              </a:spcBef>
              <a:spcAft>
                <a:spcPts val="1600"/>
              </a:spcAft>
              <a:buClr>
                <a:srgbClr val="A2B543"/>
              </a:buClr>
              <a:buSzPct val="110000"/>
              <a:buNone/>
              <a:defRPr/>
            </a:pPr>
            <a:r>
              <a:rPr lang="en-US" sz="2400" dirty="0"/>
              <a:t>3. Draft TDM and STMP FY23 Budgets </a:t>
            </a:r>
          </a:p>
          <a:p>
            <a:pPr marL="0" indent="0">
              <a:spcBef>
                <a:spcPts val="0"/>
              </a:spcBef>
              <a:spcAft>
                <a:spcPts val="1600"/>
              </a:spcAft>
              <a:buClr>
                <a:srgbClr val="A2B543"/>
              </a:buClr>
              <a:buSzPct val="110000"/>
              <a:buNone/>
              <a:defRPr/>
            </a:pPr>
            <a:r>
              <a:rPr lang="en-US" sz="2400" dirty="0"/>
              <a:t>4. Accomplishments for FY22</a:t>
            </a:r>
          </a:p>
          <a:p>
            <a:pPr marL="0" indent="0">
              <a:spcBef>
                <a:spcPts val="0"/>
              </a:spcBef>
              <a:spcAft>
                <a:spcPts val="1600"/>
              </a:spcAft>
              <a:buClr>
                <a:srgbClr val="A2B543"/>
              </a:buClr>
              <a:buSzPct val="110000"/>
              <a:buNone/>
              <a:defRPr/>
            </a:pPr>
            <a:r>
              <a:rPr lang="en-US" sz="2400" dirty="0"/>
              <a:t>5. Proposed Work Program for FY23 </a:t>
            </a:r>
          </a:p>
        </p:txBody>
      </p:sp>
    </p:spTree>
    <p:extLst>
      <p:ext uri="{BB962C8B-B14F-4D97-AF65-F5344CB8AC3E}">
        <p14:creationId xmlns:p14="http://schemas.microsoft.com/office/powerpoint/2010/main" val="1604046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12775" y="280988"/>
            <a:ext cx="8153400" cy="990600"/>
          </a:xfrm>
        </p:spPr>
        <p:txBody>
          <a:bodyPr/>
          <a:lstStyle/>
          <a:p>
            <a:pPr marL="53975" eaLnBrk="1" hangingPunct="1">
              <a:defRPr/>
            </a:pPr>
            <a:r>
              <a:rPr lang="en-US" altLang="en-US" sz="4000" b="1" dirty="0">
                <a:solidFill>
                  <a:srgbClr val="594740"/>
                </a:solidFill>
                <a:latin typeface="Calibri" panose="020F0502020204030204" pitchFamily="34" charset="0"/>
              </a:rPr>
              <a:t>FY 23 Work Program - Highlights</a:t>
            </a:r>
          </a:p>
        </p:txBody>
      </p:sp>
      <p:sp>
        <p:nvSpPr>
          <p:cNvPr id="13315" name="Slide Number Placeholder 9"/>
          <p:cNvSpPr>
            <a:spLocks noGrp="1"/>
          </p:cNvSpPr>
          <p:nvPr>
            <p:ph type="sldNum" sz="quarter" idx="12"/>
          </p:nvPr>
        </p:nvSpPr>
        <p:spPr bwMode="auto">
          <a:solidFill>
            <a:srgbClr val="A2B543"/>
          </a:solidFill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t>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277375"/>
            <a:ext cx="9067800" cy="352107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200" dirty="0"/>
          </a:p>
          <a:p>
            <a:pPr marL="366713" lvl="1" indent="0">
              <a:spcAft>
                <a:spcPts val="1200"/>
              </a:spcAft>
              <a:buClr>
                <a:srgbClr val="A2B543"/>
              </a:buClr>
              <a:buSzPct val="140000"/>
              <a:buNone/>
            </a:pPr>
            <a:endParaRPr lang="en-US" sz="1700" dirty="0"/>
          </a:p>
          <a:p>
            <a:pPr marL="366713" lvl="1" indent="0">
              <a:spcAft>
                <a:spcPts val="1200"/>
              </a:spcAft>
              <a:buClr>
                <a:srgbClr val="A2B543"/>
              </a:buClr>
              <a:buSzPct val="140000"/>
              <a:buNone/>
            </a:pPr>
            <a:r>
              <a:rPr lang="en-US" sz="2800" b="1" u="sng" dirty="0"/>
              <a:t>Will Continue</a:t>
            </a:r>
          </a:p>
          <a:p>
            <a:pPr lvl="1">
              <a:spcAft>
                <a:spcPts val="1200"/>
              </a:spcAft>
              <a:buClr>
                <a:srgbClr val="A2B543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200" dirty="0">
                <a:latin typeface="+mj-lt"/>
              </a:rPr>
              <a:t>I-80 Design Alternatives Assessment (DAA) TAC </a:t>
            </a:r>
          </a:p>
          <a:p>
            <a:pPr lvl="1">
              <a:spcAft>
                <a:spcPts val="1200"/>
              </a:spcAft>
              <a:buClr>
                <a:srgbClr val="A2B543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200" dirty="0">
                <a:latin typeface="+mj-lt"/>
              </a:rPr>
              <a:t>Re-launched Travel Training Program  </a:t>
            </a:r>
          </a:p>
          <a:p>
            <a:pPr lvl="1">
              <a:spcAft>
                <a:spcPts val="1200"/>
              </a:spcAft>
              <a:buClr>
                <a:srgbClr val="A2B543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Accessible Transportation Strategic Plan and Task Force activities </a:t>
            </a:r>
          </a:p>
          <a:p>
            <a:pPr lvl="1">
              <a:spcAft>
                <a:spcPts val="1200"/>
              </a:spcAft>
              <a:buClr>
                <a:srgbClr val="A2B543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200" dirty="0">
                <a:latin typeface="+mj-lt"/>
              </a:rPr>
              <a:t>I-580 ORT/HOV project development discussions</a:t>
            </a:r>
          </a:p>
          <a:p>
            <a:pPr lvl="1">
              <a:spcAft>
                <a:spcPts val="1200"/>
              </a:spcAft>
              <a:buClr>
                <a:srgbClr val="A2B543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200" dirty="0">
                <a:latin typeface="+mj-lt"/>
              </a:rPr>
              <a:t>Evaluating Work Practices </a:t>
            </a:r>
          </a:p>
          <a:p>
            <a:pPr marL="366713" lvl="1" indent="0">
              <a:spcAft>
                <a:spcPts val="1200"/>
              </a:spcAft>
              <a:buClr>
                <a:srgbClr val="A2B543"/>
              </a:buClr>
              <a:buSzPct val="110000"/>
              <a:buNone/>
            </a:pPr>
            <a:endParaRPr lang="en-US" sz="2200" dirty="0"/>
          </a:p>
          <a:p>
            <a:pPr lvl="1">
              <a:spcAft>
                <a:spcPts val="1200"/>
              </a:spcAft>
              <a:buClr>
                <a:srgbClr val="A2B543"/>
              </a:buClr>
              <a:buSzPct val="140000"/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71902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12775" y="280988"/>
            <a:ext cx="8153400" cy="990600"/>
          </a:xfrm>
        </p:spPr>
        <p:txBody>
          <a:bodyPr/>
          <a:lstStyle/>
          <a:p>
            <a:pPr marL="53975" eaLnBrk="1" hangingPunct="1">
              <a:defRPr/>
            </a:pPr>
            <a:r>
              <a:rPr lang="en-US" altLang="en-US" sz="4000" b="1" dirty="0">
                <a:solidFill>
                  <a:srgbClr val="594740"/>
                </a:solidFill>
                <a:latin typeface="Calibri" panose="020F0502020204030204" pitchFamily="34" charset="0"/>
              </a:rPr>
              <a:t>FY 23 Work Program - Highlights</a:t>
            </a:r>
          </a:p>
        </p:txBody>
      </p:sp>
      <p:sp>
        <p:nvSpPr>
          <p:cNvPr id="13315" name="Slide Number Placeholder 9"/>
          <p:cNvSpPr>
            <a:spLocks noGrp="1"/>
          </p:cNvSpPr>
          <p:nvPr>
            <p:ph type="sldNum" sz="quarter" idx="12"/>
          </p:nvPr>
        </p:nvSpPr>
        <p:spPr bwMode="auto">
          <a:solidFill>
            <a:srgbClr val="A2B543"/>
          </a:solidFill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t>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271588"/>
            <a:ext cx="9067800" cy="352107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200" dirty="0"/>
          </a:p>
          <a:p>
            <a:pPr marL="366713" lvl="1" indent="0">
              <a:spcAft>
                <a:spcPts val="1200"/>
              </a:spcAft>
              <a:buClr>
                <a:srgbClr val="A2B543"/>
              </a:buClr>
              <a:buSzPct val="140000"/>
              <a:buNone/>
            </a:pPr>
            <a:endParaRPr lang="en-US" sz="1700" dirty="0"/>
          </a:p>
          <a:p>
            <a:pPr marL="366713" lvl="1" indent="0">
              <a:spcAft>
                <a:spcPts val="1200"/>
              </a:spcAft>
              <a:buClr>
                <a:srgbClr val="A2B543"/>
              </a:buClr>
              <a:buSzPct val="140000"/>
              <a:buNone/>
            </a:pPr>
            <a:r>
              <a:rPr lang="en-US" sz="2800" b="1" u="sng" dirty="0"/>
              <a:t>Will Begin</a:t>
            </a:r>
          </a:p>
          <a:p>
            <a:pPr lvl="1">
              <a:spcAft>
                <a:spcPts val="1200"/>
              </a:spcAft>
              <a:buClr>
                <a:srgbClr val="A2B543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200" dirty="0"/>
              <a:t>TDM Use of TFCA funds for small capital improvement/s</a:t>
            </a:r>
          </a:p>
          <a:p>
            <a:pPr lvl="1">
              <a:spcAft>
                <a:spcPts val="1200"/>
              </a:spcAft>
              <a:buClr>
                <a:srgbClr val="A2B543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200" dirty="0"/>
              <a:t>Launch Richmond Parkway Study</a:t>
            </a:r>
          </a:p>
          <a:p>
            <a:pPr lvl="1">
              <a:spcAft>
                <a:spcPts val="1200"/>
              </a:spcAft>
              <a:buClr>
                <a:srgbClr val="A2B543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200" dirty="0"/>
              <a:t>Countywide Plan</a:t>
            </a:r>
          </a:p>
          <a:p>
            <a:pPr lvl="1">
              <a:spcAft>
                <a:spcPts val="1200"/>
              </a:spcAft>
              <a:buClr>
                <a:srgbClr val="A2B543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200" dirty="0">
                <a:effectLst/>
                <a:ea typeface="Times New Roman" panose="02020603050405020304" pitchFamily="18" charset="0"/>
              </a:rPr>
              <a:t>Training sessions for member agency staff on Growth Management Program checklist compliance</a:t>
            </a:r>
            <a:endParaRPr lang="en-US" sz="2200" dirty="0">
              <a:highlight>
                <a:srgbClr val="00FF00"/>
              </a:highlight>
            </a:endParaRPr>
          </a:p>
          <a:p>
            <a:pPr lvl="1">
              <a:spcAft>
                <a:spcPts val="1200"/>
              </a:spcAft>
              <a:buClr>
                <a:srgbClr val="A2B543"/>
              </a:buClr>
              <a:buSzPct val="140000"/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745900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219200"/>
            <a:ext cx="9144000" cy="472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19400"/>
            <a:ext cx="9144000" cy="10668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1800"/>
              </a:spcAft>
              <a:defRPr/>
            </a:pPr>
            <a:b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b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b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b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b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b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b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b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b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br>
              <a:rPr lang="en-US" sz="4700" dirty="0">
                <a:solidFill>
                  <a:schemeClr val="tx1"/>
                </a:solidFill>
              </a:rPr>
            </a:br>
            <a:br>
              <a:rPr lang="en-US" sz="4900" dirty="0">
                <a:solidFill>
                  <a:schemeClr val="tx1"/>
                </a:solidFill>
              </a:rPr>
            </a:br>
            <a:br>
              <a:rPr lang="en-US" sz="3800" b="1" kern="3000" spc="15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3800" b="1" kern="3000" spc="15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36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</a:br>
            <a:br>
              <a:rPr lang="en-US" b="1" kern="3000" dirty="0">
                <a:solidFill>
                  <a:schemeClr val="bg2">
                    <a:lumMod val="75000"/>
                  </a:schemeClr>
                </a:solidFill>
                <a:cs typeface="Aharoni" panose="02010803020104030203" pitchFamily="2" charset="-79"/>
              </a:rPr>
            </a:br>
            <a:r>
              <a:rPr lang="en-US" kern="3000" dirty="0">
                <a:solidFill>
                  <a:schemeClr val="accent1">
                    <a:lumMod val="40000"/>
                    <a:lumOff val="60000"/>
                  </a:schemeClr>
                </a:solidFill>
                <a:cs typeface="Aharoni" panose="02010803020104030203" pitchFamily="2" charset="-79"/>
              </a:rPr>
              <a:t>HDFD</a:t>
            </a:r>
            <a:br>
              <a:rPr lang="en-US" kern="3000" dirty="0">
                <a:solidFill>
                  <a:schemeClr val="bg2">
                    <a:lumMod val="75000"/>
                  </a:schemeClr>
                </a:solidFill>
                <a:cs typeface="Aharoni" panose="02010803020104030203" pitchFamily="2" charset="-79"/>
              </a:rPr>
            </a:br>
            <a:r>
              <a:rPr lang="en-US" sz="3700" b="1" kern="3000" dirty="0">
                <a:solidFill>
                  <a:schemeClr val="bg2">
                    <a:lumMod val="75000"/>
                  </a:schemeClr>
                </a:solidFill>
                <a:cs typeface="Aharoni" panose="02010803020104030203" pitchFamily="2" charset="-79"/>
              </a:rPr>
              <a:t>Questions ?</a:t>
            </a:r>
            <a:r>
              <a:rPr lang="en-US" sz="4000" b="1" kern="3000" dirty="0">
                <a:solidFill>
                  <a:schemeClr val="bg2">
                    <a:lumMod val="75000"/>
                  </a:schemeClr>
                </a:solidFill>
                <a:cs typeface="Aharoni" panose="02010803020104030203" pitchFamily="2" charset="-79"/>
              </a:rPr>
              <a:t> </a:t>
            </a:r>
            <a:br>
              <a:rPr lang="en-US" sz="3600" b="1" kern="3000" dirty="0">
                <a:solidFill>
                  <a:schemeClr val="bg2">
                    <a:lumMod val="75000"/>
                  </a:schemeClr>
                </a:solidFill>
                <a:cs typeface="Aharoni" panose="02010803020104030203" pitchFamily="2" charset="-79"/>
              </a:rPr>
            </a:br>
            <a:endParaRPr lang="en-US" sz="2700" b="1" kern="4000" dirty="0">
              <a:solidFill>
                <a:schemeClr val="bg2">
                  <a:lumMod val="75000"/>
                </a:schemeClr>
              </a:solidFill>
              <a:cs typeface="Aharoni" panose="02010803020104030203" pitchFamily="2" charset="-79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996950"/>
            <a:ext cx="9144000" cy="157163"/>
          </a:xfrm>
          <a:prstGeom prst="rect">
            <a:avLst/>
          </a:prstGeom>
          <a:solidFill>
            <a:srgbClr val="A3B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" y="590550"/>
            <a:ext cx="2895600" cy="10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10" name="Picture 2" descr="W:\New File Org\Admin\Photos and Logos\Logos\WCCTAC_Logos\WCCTAC_Logo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82550"/>
            <a:ext cx="5029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019800"/>
            <a:ext cx="2286000" cy="762000"/>
          </a:xfrm>
          <a:prstGeom prst="rect">
            <a:avLst/>
          </a:prstGeom>
          <a:solidFill>
            <a:srgbClr val="A3B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62200" y="6019800"/>
            <a:ext cx="6781800" cy="762000"/>
          </a:xfrm>
          <a:prstGeom prst="rect">
            <a:avLst/>
          </a:prstGeom>
          <a:solidFill>
            <a:srgbClr val="225B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6934200" y="6118434"/>
            <a:ext cx="17553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May 27, 2022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722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sz="3600" b="1" dirty="0">
                <a:solidFill>
                  <a:srgbClr val="594740"/>
                </a:solidFill>
                <a:latin typeface="Calibri" panose="020F0502020204030204" pitchFamily="34" charset="0"/>
              </a:rPr>
              <a:t>General Operations Budget - Balance</a:t>
            </a:r>
          </a:p>
        </p:txBody>
      </p:sp>
      <p:sp>
        <p:nvSpPr>
          <p:cNvPr id="26627" name="Slide Number Placeholder 2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1271588"/>
            <a:ext cx="533400" cy="244475"/>
          </a:xfrm>
          <a:prstGeom prst="rect">
            <a:avLst/>
          </a:prstGeom>
          <a:solidFill>
            <a:srgbClr val="A2B543"/>
          </a:solidFill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t>8</a:t>
            </a:r>
          </a:p>
        </p:txBody>
      </p:sp>
      <p:graphicFrame>
        <p:nvGraphicFramePr>
          <p:cNvPr id="3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6519128"/>
              </p:ext>
            </p:extLst>
          </p:nvPr>
        </p:nvGraphicFramePr>
        <p:xfrm>
          <a:off x="76199" y="1896475"/>
          <a:ext cx="7805016" cy="4621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Straight Connector 7"/>
          <p:cNvSpPr/>
          <p:nvPr/>
        </p:nvSpPr>
        <p:spPr>
          <a:xfrm>
            <a:off x="7916862" y="4207082"/>
            <a:ext cx="220663" cy="0"/>
          </a:xfrm>
          <a:prstGeom prst="line">
            <a:avLst/>
          </a:prstGeom>
          <a:noFill/>
          <a:ln w="50800" cap="rnd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9" name="Straight Connector 8"/>
          <p:cNvSpPr/>
          <p:nvPr/>
        </p:nvSpPr>
        <p:spPr>
          <a:xfrm>
            <a:off x="7916863" y="3810000"/>
            <a:ext cx="220663" cy="0"/>
          </a:xfrm>
          <a:prstGeom prst="line">
            <a:avLst/>
          </a:prstGeom>
          <a:ln w="50800" cap="rnd">
            <a:solidFill>
              <a:srgbClr val="258F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1" name="TextBox 1"/>
          <p:cNvSpPr txBox="1"/>
          <p:nvPr/>
        </p:nvSpPr>
        <p:spPr>
          <a:xfrm>
            <a:off x="8145463" y="3657600"/>
            <a:ext cx="922338" cy="815975"/>
          </a:xfrm>
          <a:prstGeom prst="rect">
            <a:avLst/>
          </a:prstGeom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50" dirty="0"/>
              <a:t>Balance </a:t>
            </a:r>
          </a:p>
          <a:p>
            <a:pPr>
              <a:defRPr/>
            </a:pPr>
            <a:endParaRPr lang="en-US" sz="1250" dirty="0"/>
          </a:p>
          <a:p>
            <a:pPr>
              <a:defRPr/>
            </a:pPr>
            <a:r>
              <a:rPr lang="en-US" sz="1250" dirty="0"/>
              <a:t>Reserve Policy </a:t>
            </a:r>
          </a:p>
          <a:p>
            <a:pPr>
              <a:defRPr/>
            </a:pPr>
            <a:r>
              <a:rPr lang="en-US" sz="1250" dirty="0"/>
              <a:t>$140K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D15F10AE-4456-1C65-35C7-35A438C3CAD9}"/>
              </a:ext>
            </a:extLst>
          </p:cNvPr>
          <p:cNvSpPr txBox="1"/>
          <p:nvPr/>
        </p:nvSpPr>
        <p:spPr>
          <a:xfrm>
            <a:off x="6019800" y="2209784"/>
            <a:ext cx="796424" cy="30481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$58,806 </a:t>
            </a:r>
          </a:p>
          <a:p>
            <a:r>
              <a:rPr lang="en-US" dirty="0"/>
              <a:t>  </a:t>
            </a:r>
            <a:r>
              <a:rPr lang="en-US" sz="1200" dirty="0"/>
              <a:t>above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D15F10AE-4456-1C65-35C7-35A438C3CAD9}"/>
              </a:ext>
            </a:extLst>
          </p:cNvPr>
          <p:cNvSpPr txBox="1"/>
          <p:nvPr/>
        </p:nvSpPr>
        <p:spPr>
          <a:xfrm>
            <a:off x="4572000" y="2057391"/>
            <a:ext cx="1093566" cy="60961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$</a:t>
            </a:r>
            <a:r>
              <a:rPr lang="en-US" sz="1200" dirty="0"/>
              <a:t>79,858</a:t>
            </a:r>
            <a:r>
              <a:rPr lang="en-US" sz="1100" dirty="0"/>
              <a:t> </a:t>
            </a:r>
          </a:p>
          <a:p>
            <a:r>
              <a:rPr lang="en-US" sz="1200" dirty="0"/>
              <a:t>  above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D15F10AE-4456-1C65-35C7-35A438C3CAD9}"/>
              </a:ext>
            </a:extLst>
          </p:cNvPr>
          <p:cNvSpPr txBox="1"/>
          <p:nvPr/>
        </p:nvSpPr>
        <p:spPr>
          <a:xfrm>
            <a:off x="7150167" y="2809875"/>
            <a:ext cx="609600" cy="8382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dirty="0"/>
              <a:t>$26,307 </a:t>
            </a:r>
          </a:p>
          <a:p>
            <a:r>
              <a:rPr lang="en-US" sz="1200" i="1" dirty="0"/>
              <a:t>  above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6C7733-3593-44F4-E9A6-7604D4BE87F5}"/>
              </a:ext>
            </a:extLst>
          </p:cNvPr>
          <p:cNvSpPr txBox="1"/>
          <p:nvPr/>
        </p:nvSpPr>
        <p:spPr>
          <a:xfrm>
            <a:off x="772892" y="6275457"/>
            <a:ext cx="60785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2017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E44EFB-E706-3EC7-21C6-3543538CFC1F}"/>
              </a:ext>
            </a:extLst>
          </p:cNvPr>
          <p:cNvSpPr txBox="1"/>
          <p:nvPr/>
        </p:nvSpPr>
        <p:spPr>
          <a:xfrm>
            <a:off x="1943100" y="6279118"/>
            <a:ext cx="60785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2018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A68A0E-A74F-5ECA-0C7F-D6A522D58544}"/>
              </a:ext>
            </a:extLst>
          </p:cNvPr>
          <p:cNvSpPr txBox="1"/>
          <p:nvPr/>
        </p:nvSpPr>
        <p:spPr>
          <a:xfrm>
            <a:off x="3287492" y="6279118"/>
            <a:ext cx="60785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2019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A65169-ACC6-1F13-9FDF-98A18F4EFAA1}"/>
              </a:ext>
            </a:extLst>
          </p:cNvPr>
          <p:cNvSpPr txBox="1"/>
          <p:nvPr/>
        </p:nvSpPr>
        <p:spPr>
          <a:xfrm>
            <a:off x="7151908" y="6269026"/>
            <a:ext cx="60785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2022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B84295-0823-B409-FADD-239BBE3F9413}"/>
              </a:ext>
            </a:extLst>
          </p:cNvPr>
          <p:cNvSpPr txBox="1"/>
          <p:nvPr/>
        </p:nvSpPr>
        <p:spPr>
          <a:xfrm>
            <a:off x="5867400" y="6289937"/>
            <a:ext cx="60785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2021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D53BB11-54B0-53AE-A6BF-17E2D6E9F146}"/>
              </a:ext>
            </a:extLst>
          </p:cNvPr>
          <p:cNvSpPr txBox="1"/>
          <p:nvPr/>
        </p:nvSpPr>
        <p:spPr>
          <a:xfrm>
            <a:off x="4572000" y="6279118"/>
            <a:ext cx="60785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1670253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Slide Number Placeholder 2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1271588"/>
            <a:ext cx="533400" cy="244475"/>
          </a:xfrm>
          <a:prstGeom prst="rect">
            <a:avLst/>
          </a:prstGeom>
          <a:solidFill>
            <a:srgbClr val="A2B543"/>
          </a:solidFill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t>8</a:t>
            </a:r>
          </a:p>
        </p:txBody>
      </p:sp>
      <p:graphicFrame>
        <p:nvGraphicFramePr>
          <p:cNvPr id="3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7413889"/>
              </p:ext>
            </p:extLst>
          </p:nvPr>
        </p:nvGraphicFramePr>
        <p:xfrm>
          <a:off x="76199" y="1896475"/>
          <a:ext cx="7805016" cy="4621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Straight Connector 7"/>
          <p:cNvSpPr/>
          <p:nvPr/>
        </p:nvSpPr>
        <p:spPr>
          <a:xfrm>
            <a:off x="7916862" y="4207082"/>
            <a:ext cx="220663" cy="0"/>
          </a:xfrm>
          <a:prstGeom prst="line">
            <a:avLst/>
          </a:prstGeom>
          <a:noFill/>
          <a:ln w="50800" cap="rnd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9" name="Straight Connector 8"/>
          <p:cNvSpPr/>
          <p:nvPr/>
        </p:nvSpPr>
        <p:spPr>
          <a:xfrm>
            <a:off x="7916863" y="3810000"/>
            <a:ext cx="220663" cy="0"/>
          </a:xfrm>
          <a:prstGeom prst="line">
            <a:avLst/>
          </a:prstGeom>
          <a:ln w="50800" cap="rnd">
            <a:solidFill>
              <a:srgbClr val="258F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1" name="TextBox 1"/>
          <p:cNvSpPr txBox="1"/>
          <p:nvPr/>
        </p:nvSpPr>
        <p:spPr>
          <a:xfrm>
            <a:off x="8145463" y="3657600"/>
            <a:ext cx="922338" cy="815975"/>
          </a:xfrm>
          <a:prstGeom prst="rect">
            <a:avLst/>
          </a:prstGeom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50" dirty="0"/>
              <a:t>Balance </a:t>
            </a:r>
          </a:p>
          <a:p>
            <a:pPr>
              <a:defRPr/>
            </a:pPr>
            <a:endParaRPr lang="en-US" sz="1250" dirty="0"/>
          </a:p>
          <a:p>
            <a:pPr>
              <a:defRPr/>
            </a:pPr>
            <a:r>
              <a:rPr lang="en-US" sz="1250" dirty="0"/>
              <a:t>Reserve Policy </a:t>
            </a:r>
          </a:p>
          <a:p>
            <a:pPr>
              <a:defRPr/>
            </a:pPr>
            <a:r>
              <a:rPr lang="en-US" sz="1250" dirty="0"/>
              <a:t>$140K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D15F10AE-4456-1C65-35C7-35A438C3CAD9}"/>
              </a:ext>
            </a:extLst>
          </p:cNvPr>
          <p:cNvSpPr txBox="1"/>
          <p:nvPr/>
        </p:nvSpPr>
        <p:spPr>
          <a:xfrm>
            <a:off x="6019800" y="2209784"/>
            <a:ext cx="796424" cy="30481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$58,806 </a:t>
            </a:r>
          </a:p>
          <a:p>
            <a:r>
              <a:rPr lang="en-US" dirty="0"/>
              <a:t>  </a:t>
            </a:r>
            <a:r>
              <a:rPr lang="en-US" sz="1200" dirty="0"/>
              <a:t>above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D15F10AE-4456-1C65-35C7-35A438C3CAD9}"/>
              </a:ext>
            </a:extLst>
          </p:cNvPr>
          <p:cNvSpPr txBox="1"/>
          <p:nvPr/>
        </p:nvSpPr>
        <p:spPr>
          <a:xfrm>
            <a:off x="4572000" y="2057391"/>
            <a:ext cx="1093566" cy="60961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$</a:t>
            </a:r>
            <a:r>
              <a:rPr lang="en-US" sz="1200" dirty="0"/>
              <a:t>79,858</a:t>
            </a:r>
            <a:r>
              <a:rPr lang="en-US" sz="1100" dirty="0"/>
              <a:t> </a:t>
            </a:r>
          </a:p>
          <a:p>
            <a:r>
              <a:rPr lang="en-US" sz="1200" dirty="0"/>
              <a:t>  above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D15F10AE-4456-1C65-35C7-35A438C3CAD9}"/>
              </a:ext>
            </a:extLst>
          </p:cNvPr>
          <p:cNvSpPr txBox="1"/>
          <p:nvPr/>
        </p:nvSpPr>
        <p:spPr>
          <a:xfrm>
            <a:off x="7075170" y="2555852"/>
            <a:ext cx="609600" cy="8382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dirty="0"/>
              <a:t>$43,713 </a:t>
            </a:r>
          </a:p>
          <a:p>
            <a:r>
              <a:rPr lang="en-US" sz="1200" i="1" dirty="0"/>
              <a:t>  above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6C7733-3593-44F4-E9A6-7604D4BE87F5}"/>
              </a:ext>
            </a:extLst>
          </p:cNvPr>
          <p:cNvSpPr txBox="1"/>
          <p:nvPr/>
        </p:nvSpPr>
        <p:spPr>
          <a:xfrm>
            <a:off x="772892" y="6275457"/>
            <a:ext cx="60785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2017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E44EFB-E706-3EC7-21C6-3543538CFC1F}"/>
              </a:ext>
            </a:extLst>
          </p:cNvPr>
          <p:cNvSpPr txBox="1"/>
          <p:nvPr/>
        </p:nvSpPr>
        <p:spPr>
          <a:xfrm>
            <a:off x="1943100" y="6279118"/>
            <a:ext cx="60785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2018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A68A0E-A74F-5ECA-0C7F-D6A522D58544}"/>
              </a:ext>
            </a:extLst>
          </p:cNvPr>
          <p:cNvSpPr txBox="1"/>
          <p:nvPr/>
        </p:nvSpPr>
        <p:spPr>
          <a:xfrm>
            <a:off x="3287492" y="6279118"/>
            <a:ext cx="60785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2019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A65169-ACC6-1F13-9FDF-98A18F4EFAA1}"/>
              </a:ext>
            </a:extLst>
          </p:cNvPr>
          <p:cNvSpPr txBox="1"/>
          <p:nvPr/>
        </p:nvSpPr>
        <p:spPr>
          <a:xfrm>
            <a:off x="7151908" y="6269026"/>
            <a:ext cx="60785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2022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B84295-0823-B409-FADD-239BBE3F9413}"/>
              </a:ext>
            </a:extLst>
          </p:cNvPr>
          <p:cNvSpPr txBox="1"/>
          <p:nvPr/>
        </p:nvSpPr>
        <p:spPr>
          <a:xfrm>
            <a:off x="5867400" y="6289937"/>
            <a:ext cx="60785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2021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D53BB11-54B0-53AE-A6BF-17E2D6E9F146}"/>
              </a:ext>
            </a:extLst>
          </p:cNvPr>
          <p:cNvSpPr txBox="1"/>
          <p:nvPr/>
        </p:nvSpPr>
        <p:spPr>
          <a:xfrm>
            <a:off x="4572000" y="6279118"/>
            <a:ext cx="60785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2020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143CC3C1-170D-3D8A-1E5F-250D82303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>
            <a:no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sz="3600" b="1" dirty="0">
                <a:solidFill>
                  <a:srgbClr val="594740"/>
                </a:solidFill>
                <a:latin typeface="Calibri" panose="020F0502020204030204" pitchFamily="34" charset="0"/>
              </a:rPr>
              <a:t>General Operations Budget - Balance</a:t>
            </a:r>
          </a:p>
        </p:txBody>
      </p:sp>
    </p:spTree>
    <p:extLst>
      <p:ext uri="{BB962C8B-B14F-4D97-AF65-F5344CB8AC3E}">
        <p14:creationId xmlns:p14="http://schemas.microsoft.com/office/powerpoint/2010/main" val="2909554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378825" cy="990600"/>
          </a:xfrm>
        </p:spPr>
        <p:txBody>
          <a:bodyPr>
            <a:norm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594740"/>
                </a:solidFill>
                <a:latin typeface="Calibri" panose="020F0502020204030204" pitchFamily="34" charset="0"/>
              </a:rPr>
              <a:t>FY22 Budget vs Forecasted Actuals</a:t>
            </a:r>
          </a:p>
        </p:txBody>
      </p:sp>
      <p:sp>
        <p:nvSpPr>
          <p:cNvPr id="30723" name="Slide Number Placeholder 9"/>
          <p:cNvSpPr>
            <a:spLocks noGrp="1"/>
          </p:cNvSpPr>
          <p:nvPr>
            <p:ph type="sldNum" sz="quarter" idx="12"/>
          </p:nvPr>
        </p:nvSpPr>
        <p:spPr bwMode="auto">
          <a:solidFill>
            <a:srgbClr val="A2B543"/>
          </a:solidFill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t>11</a:t>
            </a: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7CC5D73-27DC-4848-B352-08FD5136BE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0916711"/>
              </p:ext>
            </p:extLst>
          </p:nvPr>
        </p:nvGraphicFramePr>
        <p:xfrm>
          <a:off x="576262" y="1752600"/>
          <a:ext cx="8378825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812DF523-3698-48AF-9F5C-048412323F3A}"/>
              </a:ext>
            </a:extLst>
          </p:cNvPr>
          <p:cNvSpPr txBox="1"/>
          <p:nvPr/>
        </p:nvSpPr>
        <p:spPr>
          <a:xfrm>
            <a:off x="3192021" y="4237757"/>
            <a:ext cx="1107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Contingency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54A908-A41B-4DE0-B01A-1886DA20E0E7}"/>
              </a:ext>
            </a:extLst>
          </p:cNvPr>
          <p:cNvSpPr txBox="1"/>
          <p:nvPr/>
        </p:nvSpPr>
        <p:spPr>
          <a:xfrm>
            <a:off x="1882876" y="4283924"/>
            <a:ext cx="962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Salaries &amp; Benefits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F88ED8-3F2D-4AD0-AF4A-FABDE14461FE}"/>
              </a:ext>
            </a:extLst>
          </p:cNvPr>
          <p:cNvSpPr txBox="1"/>
          <p:nvPr/>
        </p:nvSpPr>
        <p:spPr>
          <a:xfrm>
            <a:off x="7543800" y="2698992"/>
            <a:ext cx="10856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Prof.  Services 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(mostly IT)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B40365-E1B0-487D-B19F-6AA80AB3CCD7}"/>
              </a:ext>
            </a:extLst>
          </p:cNvPr>
          <p:cNvSpPr txBox="1"/>
          <p:nvPr/>
        </p:nvSpPr>
        <p:spPr>
          <a:xfrm>
            <a:off x="6019800" y="3881708"/>
            <a:ext cx="1150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Office Expenses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693534-99A1-F5E7-704C-D0E5E07F6BDF}"/>
              </a:ext>
            </a:extLst>
          </p:cNvPr>
          <p:cNvSpPr txBox="1"/>
          <p:nvPr/>
        </p:nvSpPr>
        <p:spPr>
          <a:xfrm>
            <a:off x="4616899" y="3804475"/>
            <a:ext cx="11507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Training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&amp; Mileage/ Transit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474E5FE-BCED-11BC-B5AA-007993F58724}"/>
              </a:ext>
            </a:extLst>
          </p:cNvPr>
          <p:cNvCxnSpPr>
            <a:cxnSpLocks/>
          </p:cNvCxnSpPr>
          <p:nvPr/>
        </p:nvCxnSpPr>
        <p:spPr>
          <a:xfrm flipH="1">
            <a:off x="1371600" y="3704356"/>
            <a:ext cx="7467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730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378825" cy="990600"/>
          </a:xfrm>
        </p:spPr>
        <p:txBody>
          <a:bodyPr>
            <a:norm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594740"/>
                </a:solidFill>
                <a:latin typeface="Calibri" panose="020F0502020204030204" pitchFamily="34" charset="0"/>
              </a:rPr>
              <a:t>Proposed COLA for FY23 Budget</a:t>
            </a:r>
          </a:p>
        </p:txBody>
      </p:sp>
      <p:sp>
        <p:nvSpPr>
          <p:cNvPr id="30723" name="Slide Number Placeholder 9"/>
          <p:cNvSpPr>
            <a:spLocks noGrp="1"/>
          </p:cNvSpPr>
          <p:nvPr>
            <p:ph type="sldNum" sz="quarter" idx="12"/>
          </p:nvPr>
        </p:nvSpPr>
        <p:spPr bwMode="auto">
          <a:solidFill>
            <a:srgbClr val="A2B543"/>
          </a:solidFill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B166ADB-EC7D-46DB-AD0D-CB3397E9A4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6755375"/>
              </p:ext>
            </p:extLst>
          </p:nvPr>
        </p:nvGraphicFramePr>
        <p:xfrm>
          <a:off x="633557" y="1875905"/>
          <a:ext cx="8129443" cy="2848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E1F8147-E3AF-48CB-ABD0-52CE5D8CFC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413568"/>
              </p:ext>
            </p:extLst>
          </p:nvPr>
        </p:nvGraphicFramePr>
        <p:xfrm>
          <a:off x="633556" y="2590800"/>
          <a:ext cx="7748442" cy="18896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71381">
                  <a:extLst>
                    <a:ext uri="{9D8B030D-6E8A-4147-A177-3AD203B41FA5}">
                      <a16:colId xmlns:a16="http://schemas.microsoft.com/office/drawing/2014/main" val="722011877"/>
                    </a:ext>
                  </a:extLst>
                </a:gridCol>
                <a:gridCol w="1648063">
                  <a:extLst>
                    <a:ext uri="{9D8B030D-6E8A-4147-A177-3AD203B41FA5}">
                      <a16:colId xmlns:a16="http://schemas.microsoft.com/office/drawing/2014/main" val="437940067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299773976"/>
                    </a:ext>
                  </a:extLst>
                </a:gridCol>
                <a:gridCol w="1828798">
                  <a:extLst>
                    <a:ext uri="{9D8B030D-6E8A-4147-A177-3AD203B41FA5}">
                      <a16:colId xmlns:a16="http://schemas.microsoft.com/office/drawing/2014/main" val="2036673102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algn="l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2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2100" dirty="0">
                          <a:effectLst/>
                        </a:rPr>
                        <a:t>FY 21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2100" dirty="0">
                          <a:effectLst/>
                        </a:rPr>
                        <a:t>FY 22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2100" dirty="0">
                          <a:effectLst/>
                        </a:rPr>
                        <a:t>FY 23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92688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algn="l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2100">
                          <a:effectLst/>
                        </a:rPr>
                        <a:t>CCTA COLA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2100">
                          <a:effectLst/>
                        </a:rPr>
                        <a:t>2.5%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2100">
                          <a:effectLst/>
                        </a:rPr>
                        <a:t>2.0%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2100" dirty="0">
                          <a:effectLst/>
                        </a:rPr>
                        <a:t>3.5%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7040658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algn="l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2100" dirty="0">
                          <a:effectLst/>
                        </a:rPr>
                        <a:t>WCCTAC COLA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2100">
                          <a:effectLst/>
                        </a:rPr>
                        <a:t>0.0%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2100" dirty="0">
                          <a:effectLst/>
                        </a:rPr>
                        <a:t>3.5%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2100" dirty="0">
                          <a:effectLst/>
                        </a:rPr>
                        <a:t>3.5% </a:t>
                      </a:r>
                    </a:p>
                    <a:p>
                      <a:pPr marL="0" marR="0" algn="ctr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(proposed)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50799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9585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378825" cy="990600"/>
          </a:xfrm>
        </p:spPr>
        <p:txBody>
          <a:bodyPr>
            <a:norm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594740"/>
                </a:solidFill>
                <a:latin typeface="Calibri" panose="020F0502020204030204" pitchFamily="34" charset="0"/>
              </a:rPr>
              <a:t>FY22 Budget vs Draft FY23 Budget</a:t>
            </a:r>
          </a:p>
        </p:txBody>
      </p:sp>
      <p:sp>
        <p:nvSpPr>
          <p:cNvPr id="30723" name="Slide Number Placeholder 9"/>
          <p:cNvSpPr>
            <a:spLocks noGrp="1"/>
          </p:cNvSpPr>
          <p:nvPr>
            <p:ph type="sldNum" sz="quarter" idx="12"/>
          </p:nvPr>
        </p:nvSpPr>
        <p:spPr bwMode="auto">
          <a:solidFill>
            <a:srgbClr val="A2B543"/>
          </a:solidFill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t>11</a:t>
            </a: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7CC5D73-27DC-4848-B352-08FD5136BE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1872310"/>
              </p:ext>
            </p:extLst>
          </p:nvPr>
        </p:nvGraphicFramePr>
        <p:xfrm>
          <a:off x="457201" y="1752600"/>
          <a:ext cx="8378826" cy="4668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812DF523-3698-48AF-9F5C-048412323F3A}"/>
              </a:ext>
            </a:extLst>
          </p:cNvPr>
          <p:cNvSpPr txBox="1"/>
          <p:nvPr/>
        </p:nvSpPr>
        <p:spPr>
          <a:xfrm>
            <a:off x="3008983" y="5104489"/>
            <a:ext cx="577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PERS</a:t>
            </a:r>
          </a:p>
          <a:p>
            <a:r>
              <a:rPr lang="en-US" sz="1200" b="1" dirty="0">
                <a:solidFill>
                  <a:schemeClr val="bg1"/>
                </a:solidFill>
              </a:rPr>
              <a:t> UAL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54A908-A41B-4DE0-B01A-1886DA20E0E7}"/>
              </a:ext>
            </a:extLst>
          </p:cNvPr>
          <p:cNvSpPr txBox="1"/>
          <p:nvPr/>
        </p:nvSpPr>
        <p:spPr>
          <a:xfrm>
            <a:off x="1347416" y="4454536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3.5% </a:t>
            </a:r>
          </a:p>
          <a:p>
            <a:r>
              <a:rPr lang="en-US" sz="1200" b="1" dirty="0">
                <a:solidFill>
                  <a:schemeClr val="bg1"/>
                </a:solidFill>
              </a:rPr>
              <a:t>COLA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6F26AA-8BBC-427D-8188-08976E281745}"/>
              </a:ext>
            </a:extLst>
          </p:cNvPr>
          <p:cNvSpPr txBox="1"/>
          <p:nvPr/>
        </p:nvSpPr>
        <p:spPr>
          <a:xfrm>
            <a:off x="3436180" y="5666600"/>
            <a:ext cx="68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Benefits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CDF326-E80B-4A81-AD2C-84BB48976ED8}"/>
              </a:ext>
            </a:extLst>
          </p:cNvPr>
          <p:cNvSpPr txBox="1"/>
          <p:nvPr/>
        </p:nvSpPr>
        <p:spPr>
          <a:xfrm>
            <a:off x="1364458" y="3571100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$16K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7334E1-7823-72FB-DB7A-6AC1D90EAEA0}"/>
              </a:ext>
            </a:extLst>
          </p:cNvPr>
          <p:cNvSpPr txBox="1"/>
          <p:nvPr/>
        </p:nvSpPr>
        <p:spPr>
          <a:xfrm>
            <a:off x="2218938" y="4642824"/>
            <a:ext cx="577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Merit   </a:t>
            </a:r>
          </a:p>
          <a:p>
            <a:r>
              <a:rPr lang="en-US" sz="1200" b="1" dirty="0">
                <a:solidFill>
                  <a:schemeClr val="bg1"/>
                </a:solidFill>
              </a:rPr>
              <a:t> Pay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9B5A15B-662E-D5AD-59CD-D8C96DB42D81}"/>
              </a:ext>
            </a:extLst>
          </p:cNvPr>
          <p:cNvSpPr txBox="1"/>
          <p:nvPr/>
        </p:nvSpPr>
        <p:spPr>
          <a:xfrm>
            <a:off x="3780986" y="5188860"/>
            <a:ext cx="757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Benefits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8A508B7-EC31-FB7A-C2BA-A8AA7F5EAD86}"/>
              </a:ext>
            </a:extLst>
          </p:cNvPr>
          <p:cNvSpPr txBox="1"/>
          <p:nvPr/>
        </p:nvSpPr>
        <p:spPr>
          <a:xfrm>
            <a:off x="4729590" y="4957568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$4K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D559D6D-E8EB-19D3-3978-964BA641477E}"/>
              </a:ext>
            </a:extLst>
          </p:cNvPr>
          <p:cNvSpPr txBox="1"/>
          <p:nvPr/>
        </p:nvSpPr>
        <p:spPr>
          <a:xfrm>
            <a:off x="5464164" y="5655846"/>
            <a:ext cx="757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Misc.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572E5E5-D6B2-840A-5798-CA980538BE3C}"/>
              </a:ext>
            </a:extLst>
          </p:cNvPr>
          <p:cNvCxnSpPr>
            <a:cxnSpLocks/>
          </p:cNvCxnSpPr>
          <p:nvPr/>
        </p:nvCxnSpPr>
        <p:spPr>
          <a:xfrm>
            <a:off x="1066800" y="5704351"/>
            <a:ext cx="7543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D964A4DB-845E-A6DB-3347-7B07C3E7B435}"/>
              </a:ext>
            </a:extLst>
          </p:cNvPr>
          <p:cNvSpPr txBox="1"/>
          <p:nvPr/>
        </p:nvSpPr>
        <p:spPr>
          <a:xfrm>
            <a:off x="5538125" y="5903911"/>
            <a:ext cx="6094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-$1.5K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6911320-DBD0-E2F7-B776-FB869E92B0C0}"/>
              </a:ext>
            </a:extLst>
          </p:cNvPr>
          <p:cNvSpPr txBox="1"/>
          <p:nvPr/>
        </p:nvSpPr>
        <p:spPr>
          <a:xfrm>
            <a:off x="4605632" y="5247045"/>
            <a:ext cx="757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Prof. Services</a:t>
            </a:r>
          </a:p>
        </p:txBody>
      </p:sp>
    </p:spTree>
    <p:extLst>
      <p:ext uri="{BB962C8B-B14F-4D97-AF65-F5344CB8AC3E}">
        <p14:creationId xmlns:p14="http://schemas.microsoft.com/office/powerpoint/2010/main" val="156017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378825" cy="990600"/>
          </a:xfrm>
        </p:spPr>
        <p:txBody>
          <a:bodyPr>
            <a:norm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594740"/>
                </a:solidFill>
                <a:latin typeface="Calibri" panose="020F0502020204030204" pitchFamily="34" charset="0"/>
              </a:rPr>
              <a:t>FY22 Budget vs Draft FY23 Budget</a:t>
            </a:r>
          </a:p>
        </p:txBody>
      </p:sp>
      <p:sp>
        <p:nvSpPr>
          <p:cNvPr id="30723" name="Slide Number Placeholder 9"/>
          <p:cNvSpPr>
            <a:spLocks noGrp="1"/>
          </p:cNvSpPr>
          <p:nvPr>
            <p:ph type="sldNum" sz="quarter" idx="12"/>
          </p:nvPr>
        </p:nvSpPr>
        <p:spPr bwMode="auto">
          <a:solidFill>
            <a:srgbClr val="A2B543"/>
          </a:solidFill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t>11</a:t>
            </a: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7CC5D73-27DC-4848-B352-08FD5136BE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4002726"/>
              </p:ext>
            </p:extLst>
          </p:nvPr>
        </p:nvGraphicFramePr>
        <p:xfrm>
          <a:off x="457201" y="1752600"/>
          <a:ext cx="8378826" cy="4668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812DF523-3698-48AF-9F5C-048412323F3A}"/>
              </a:ext>
            </a:extLst>
          </p:cNvPr>
          <p:cNvSpPr txBox="1"/>
          <p:nvPr/>
        </p:nvSpPr>
        <p:spPr>
          <a:xfrm>
            <a:off x="3008983" y="5104489"/>
            <a:ext cx="503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PERS</a:t>
            </a:r>
          </a:p>
          <a:p>
            <a:r>
              <a:rPr lang="en-US" sz="1200" b="1" dirty="0">
                <a:solidFill>
                  <a:schemeClr val="bg1"/>
                </a:solidFill>
              </a:rPr>
              <a:t> UAL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54A908-A41B-4DE0-B01A-1886DA20E0E7}"/>
              </a:ext>
            </a:extLst>
          </p:cNvPr>
          <p:cNvSpPr txBox="1"/>
          <p:nvPr/>
        </p:nvSpPr>
        <p:spPr>
          <a:xfrm>
            <a:off x="1347416" y="4454536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3.5% </a:t>
            </a:r>
          </a:p>
          <a:p>
            <a:r>
              <a:rPr lang="en-US" sz="1200" b="1" dirty="0">
                <a:solidFill>
                  <a:schemeClr val="bg1"/>
                </a:solidFill>
              </a:rPr>
              <a:t>COLA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6F26AA-8BBC-427D-8188-08976E281745}"/>
              </a:ext>
            </a:extLst>
          </p:cNvPr>
          <p:cNvSpPr txBox="1"/>
          <p:nvPr/>
        </p:nvSpPr>
        <p:spPr>
          <a:xfrm>
            <a:off x="3436180" y="5666600"/>
            <a:ext cx="68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Benefits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CDF326-E80B-4A81-AD2C-84BB48976ED8}"/>
              </a:ext>
            </a:extLst>
          </p:cNvPr>
          <p:cNvSpPr txBox="1"/>
          <p:nvPr/>
        </p:nvSpPr>
        <p:spPr>
          <a:xfrm>
            <a:off x="1364458" y="3571100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$16K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7334E1-7823-72FB-DB7A-6AC1D90EAEA0}"/>
              </a:ext>
            </a:extLst>
          </p:cNvPr>
          <p:cNvSpPr txBox="1"/>
          <p:nvPr/>
        </p:nvSpPr>
        <p:spPr>
          <a:xfrm>
            <a:off x="2218938" y="4642824"/>
            <a:ext cx="577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Merit   </a:t>
            </a:r>
          </a:p>
          <a:p>
            <a:r>
              <a:rPr lang="en-US" sz="1200" b="1" dirty="0">
                <a:solidFill>
                  <a:schemeClr val="bg1"/>
                </a:solidFill>
              </a:rPr>
              <a:t> Pay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9B5A15B-662E-D5AD-59CD-D8C96DB42D81}"/>
              </a:ext>
            </a:extLst>
          </p:cNvPr>
          <p:cNvSpPr txBox="1"/>
          <p:nvPr/>
        </p:nvSpPr>
        <p:spPr>
          <a:xfrm>
            <a:off x="3780986" y="5188860"/>
            <a:ext cx="757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Benefits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8A508B7-EC31-FB7A-C2BA-A8AA7F5EAD86}"/>
              </a:ext>
            </a:extLst>
          </p:cNvPr>
          <p:cNvSpPr txBox="1"/>
          <p:nvPr/>
        </p:nvSpPr>
        <p:spPr>
          <a:xfrm>
            <a:off x="4729590" y="4957568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$4K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D559D6D-E8EB-19D3-3978-964BA641477E}"/>
              </a:ext>
            </a:extLst>
          </p:cNvPr>
          <p:cNvSpPr txBox="1"/>
          <p:nvPr/>
        </p:nvSpPr>
        <p:spPr>
          <a:xfrm>
            <a:off x="5464164" y="5655846"/>
            <a:ext cx="757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Misc.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572E5E5-D6B2-840A-5798-CA980538BE3C}"/>
              </a:ext>
            </a:extLst>
          </p:cNvPr>
          <p:cNvCxnSpPr>
            <a:cxnSpLocks/>
          </p:cNvCxnSpPr>
          <p:nvPr/>
        </p:nvCxnSpPr>
        <p:spPr>
          <a:xfrm>
            <a:off x="1066800" y="5704351"/>
            <a:ext cx="7543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D964A4DB-845E-A6DB-3347-7B07C3E7B435}"/>
              </a:ext>
            </a:extLst>
          </p:cNvPr>
          <p:cNvSpPr txBox="1"/>
          <p:nvPr/>
        </p:nvSpPr>
        <p:spPr>
          <a:xfrm>
            <a:off x="5538125" y="5903911"/>
            <a:ext cx="6094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-$1.5K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6911320-DBD0-E2F7-B776-FB869E92B0C0}"/>
              </a:ext>
            </a:extLst>
          </p:cNvPr>
          <p:cNvSpPr txBox="1"/>
          <p:nvPr/>
        </p:nvSpPr>
        <p:spPr>
          <a:xfrm>
            <a:off x="4605632" y="5247045"/>
            <a:ext cx="757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Prof. Services</a:t>
            </a:r>
          </a:p>
        </p:txBody>
      </p:sp>
      <p:sp>
        <p:nvSpPr>
          <p:cNvPr id="19" name="TextBox 22">
            <a:extLst>
              <a:ext uri="{FF2B5EF4-FFF2-40B4-BE49-F238E27FC236}">
                <a16:creationId xmlns:a16="http://schemas.microsoft.com/office/drawing/2014/main" id="{86BE2D3D-E8F9-A431-BB6C-F8CA3028231F}"/>
              </a:ext>
            </a:extLst>
          </p:cNvPr>
          <p:cNvSpPr txBox="1"/>
          <p:nvPr/>
        </p:nvSpPr>
        <p:spPr>
          <a:xfrm>
            <a:off x="6400800" y="4316036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$10K</a:t>
            </a:r>
          </a:p>
        </p:txBody>
      </p:sp>
      <p:sp>
        <p:nvSpPr>
          <p:cNvPr id="20" name="TextBox 22">
            <a:extLst>
              <a:ext uri="{FF2B5EF4-FFF2-40B4-BE49-F238E27FC236}">
                <a16:creationId xmlns:a16="http://schemas.microsoft.com/office/drawing/2014/main" id="{86BE2D3D-E8F9-A431-BB6C-F8CA3028231F}"/>
              </a:ext>
            </a:extLst>
          </p:cNvPr>
          <p:cNvSpPr txBox="1"/>
          <p:nvPr/>
        </p:nvSpPr>
        <p:spPr>
          <a:xfrm>
            <a:off x="7239000" y="3709599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$15K</a:t>
            </a:r>
          </a:p>
        </p:txBody>
      </p:sp>
      <p:sp>
        <p:nvSpPr>
          <p:cNvPr id="21" name="TextBox 22">
            <a:extLst>
              <a:ext uri="{FF2B5EF4-FFF2-40B4-BE49-F238E27FC236}">
                <a16:creationId xmlns:a16="http://schemas.microsoft.com/office/drawing/2014/main" id="{8FFD72D7-ADE5-2E13-0A36-1F3211AFEACF}"/>
              </a:ext>
            </a:extLst>
          </p:cNvPr>
          <p:cNvSpPr txBox="1"/>
          <p:nvPr/>
        </p:nvSpPr>
        <p:spPr>
          <a:xfrm>
            <a:off x="8043674" y="2628669"/>
            <a:ext cx="6431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$24.5K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17E9583-645A-89D5-7DFE-876F7547D1A3}"/>
              </a:ext>
            </a:extLst>
          </p:cNvPr>
          <p:cNvSpPr txBox="1"/>
          <p:nvPr/>
        </p:nvSpPr>
        <p:spPr>
          <a:xfrm>
            <a:off x="6248400" y="4931028"/>
            <a:ext cx="811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STMP Admin.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24397E-A7F9-1E6A-9BBB-2151F40EF766}"/>
              </a:ext>
            </a:extLst>
          </p:cNvPr>
          <p:cNvSpPr txBox="1"/>
          <p:nvPr/>
        </p:nvSpPr>
        <p:spPr>
          <a:xfrm>
            <a:off x="7094686" y="4503494"/>
            <a:ext cx="811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Measure J 28b Travel Training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14B7F89-B226-A1DD-24DC-A4664867BEF9}"/>
              </a:ext>
            </a:extLst>
          </p:cNvPr>
          <p:cNvSpPr txBox="1"/>
          <p:nvPr/>
        </p:nvSpPr>
        <p:spPr>
          <a:xfrm>
            <a:off x="8077200" y="4058737"/>
            <a:ext cx="5036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Dues</a:t>
            </a:r>
          </a:p>
        </p:txBody>
      </p:sp>
    </p:spTree>
    <p:extLst>
      <p:ext uri="{BB962C8B-B14F-4D97-AF65-F5344CB8AC3E}">
        <p14:creationId xmlns:p14="http://schemas.microsoft.com/office/powerpoint/2010/main" val="2017414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378825" cy="990600"/>
          </a:xfrm>
        </p:spPr>
        <p:txBody>
          <a:bodyPr>
            <a:norm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594740"/>
                </a:solidFill>
                <a:latin typeface="Calibri" panose="020F0502020204030204" pitchFamily="34" charset="0"/>
              </a:rPr>
              <a:t>Proposed Dues for FY23</a:t>
            </a:r>
          </a:p>
        </p:txBody>
      </p:sp>
      <p:sp>
        <p:nvSpPr>
          <p:cNvPr id="30723" name="Slide Number Placeholder 9"/>
          <p:cNvSpPr>
            <a:spLocks noGrp="1"/>
          </p:cNvSpPr>
          <p:nvPr>
            <p:ph type="sldNum" sz="quarter" idx="12"/>
          </p:nvPr>
        </p:nvSpPr>
        <p:spPr bwMode="auto">
          <a:solidFill>
            <a:srgbClr val="A2B543"/>
          </a:solidFill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t>10</a:t>
            </a: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B166ADB-EC7D-46DB-AD0D-CB3397E9A465}"/>
              </a:ext>
            </a:extLst>
          </p:cNvPr>
          <p:cNvGraphicFramePr>
            <a:graphicFrameLocks/>
          </p:cNvGraphicFramePr>
          <p:nvPr/>
        </p:nvGraphicFramePr>
        <p:xfrm>
          <a:off x="636449" y="1863608"/>
          <a:ext cx="8129443" cy="2848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ABB87C6-527C-4A5F-9C48-8969215512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03374"/>
              </p:ext>
            </p:extLst>
          </p:nvPr>
        </p:nvGraphicFramePr>
        <p:xfrm>
          <a:off x="647634" y="2214037"/>
          <a:ext cx="7894774" cy="24299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1975">
                  <a:extLst>
                    <a:ext uri="{9D8B030D-6E8A-4147-A177-3AD203B41FA5}">
                      <a16:colId xmlns:a16="http://schemas.microsoft.com/office/drawing/2014/main" val="2523956398"/>
                    </a:ext>
                  </a:extLst>
                </a:gridCol>
                <a:gridCol w="2010933">
                  <a:extLst>
                    <a:ext uri="{9D8B030D-6E8A-4147-A177-3AD203B41FA5}">
                      <a16:colId xmlns:a16="http://schemas.microsoft.com/office/drawing/2014/main" val="714758013"/>
                    </a:ext>
                  </a:extLst>
                </a:gridCol>
                <a:gridCol w="2010933">
                  <a:extLst>
                    <a:ext uri="{9D8B030D-6E8A-4147-A177-3AD203B41FA5}">
                      <a16:colId xmlns:a16="http://schemas.microsoft.com/office/drawing/2014/main" val="2994709205"/>
                    </a:ext>
                  </a:extLst>
                </a:gridCol>
                <a:gridCol w="2010933">
                  <a:extLst>
                    <a:ext uri="{9D8B030D-6E8A-4147-A177-3AD203B41FA5}">
                      <a16:colId xmlns:a16="http://schemas.microsoft.com/office/drawing/2014/main" val="1063264023"/>
                    </a:ext>
                  </a:extLst>
                </a:gridCol>
              </a:tblGrid>
              <a:tr h="6117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5943600" algn="dec"/>
                        </a:tabLst>
                      </a:pPr>
                      <a:r>
                        <a:rPr lang="en-US" sz="1800" dirty="0">
                          <a:effectLst/>
                        </a:rPr>
                        <a:t>Fiscal Year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5943600" algn="dec"/>
                        </a:tabLs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FY 21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5943600" algn="dec"/>
                        </a:tabLs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FY 22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5943600" algn="dec"/>
                        </a:tabLs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FY 23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5943600" algn="dec"/>
                        </a:tabLs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proposed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131219"/>
                  </a:ext>
                </a:extLst>
              </a:tr>
              <a:tr h="6060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5943600" algn="dec"/>
                        </a:tabLst>
                      </a:pPr>
                      <a:r>
                        <a:rPr lang="en-US" sz="1800" dirty="0">
                          <a:effectLst/>
                        </a:rPr>
                        <a:t>Feb CPI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5943600" algn="dec"/>
                        </a:tabLs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2.9%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5943600" algn="dec"/>
                        </a:tabLs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1.6%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5943600" algn="dec"/>
                        </a:tabLs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5.2%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8057994"/>
                  </a:ext>
                </a:extLst>
              </a:tr>
              <a:tr h="6060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5943600" algn="dec"/>
                        </a:tabLst>
                      </a:pPr>
                      <a:r>
                        <a:rPr lang="en-US" sz="1800" dirty="0">
                          <a:effectLst/>
                        </a:rPr>
                        <a:t>Dues Increase for Upcoming FY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5943600" algn="dec"/>
                        </a:tabLs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0%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5943600" algn="dec"/>
                        </a:tabLs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1.5%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5943600" algn="dec"/>
                        </a:tabLs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4.5%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4429051"/>
                  </a:ext>
                </a:extLst>
              </a:tr>
              <a:tr h="6060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5943600" algn="dec"/>
                        </a:tabLst>
                      </a:pPr>
                      <a:r>
                        <a:rPr lang="en-US" sz="1800" dirty="0">
                          <a:effectLst/>
                        </a:rPr>
                        <a:t>Amount for Regular Member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5943600" algn="dec"/>
                        </a:tabLs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$48,930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5943600" algn="dec"/>
                        </a:tabLs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$49,664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5943600" algn="dec"/>
                        </a:tabLs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$51,899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46066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66360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20686</TotalTime>
  <Words>959</Words>
  <Application>Microsoft Office PowerPoint</Application>
  <PresentationFormat>On-screen Show (4:3)</PresentationFormat>
  <Paragraphs>293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Aharoni</vt:lpstr>
      <vt:lpstr>Arial</vt:lpstr>
      <vt:lpstr>Calibri</vt:lpstr>
      <vt:lpstr>Times New Roman</vt:lpstr>
      <vt:lpstr>Tw Cen MT</vt:lpstr>
      <vt:lpstr>Wingdings</vt:lpstr>
      <vt:lpstr>Wingdings 2</vt:lpstr>
      <vt:lpstr>1_Median</vt:lpstr>
      <vt:lpstr>                                                             </vt:lpstr>
      <vt:lpstr>Presentation Outline</vt:lpstr>
      <vt:lpstr>General Operations Budget - Balance</vt:lpstr>
      <vt:lpstr>General Operations Budget - Balance</vt:lpstr>
      <vt:lpstr>FY22 Budget vs Forecasted Actuals</vt:lpstr>
      <vt:lpstr>Proposed COLA for FY23 Budget</vt:lpstr>
      <vt:lpstr>FY22 Budget vs Draft FY23 Budget</vt:lpstr>
      <vt:lpstr>FY22 Budget vs Draft FY23 Budget</vt:lpstr>
      <vt:lpstr>Proposed Dues for FY23</vt:lpstr>
      <vt:lpstr>TDM Revenue: FY22 vs FY23</vt:lpstr>
      <vt:lpstr>TDM Revenue: FY22 vs FY23</vt:lpstr>
      <vt:lpstr>FY23 STMP Budget</vt:lpstr>
      <vt:lpstr>FY23 STMP Budget</vt:lpstr>
      <vt:lpstr>FY23 STMP Budget</vt:lpstr>
      <vt:lpstr>FY 22 Accomplishment Highlights</vt:lpstr>
      <vt:lpstr>FY 22 Accomplishment Highlights</vt:lpstr>
      <vt:lpstr>FY 22 Accomplishment Highlights</vt:lpstr>
      <vt:lpstr>FY 22 Accomplishment Highlights</vt:lpstr>
      <vt:lpstr>FY 23 Work Program - Highlights</vt:lpstr>
      <vt:lpstr>FY 23 Work Program - Highlights</vt:lpstr>
      <vt:lpstr>FY 23 Work Program - Highlights</vt:lpstr>
      <vt:lpstr>               HDFD Questions ?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on Mobility Management Efforts in West County</dc:title>
  <dc:creator>Joanna Pallock</dc:creator>
  <cp:lastModifiedBy>John Nemeth</cp:lastModifiedBy>
  <cp:revision>322</cp:revision>
  <cp:lastPrinted>2016-05-27T06:36:57Z</cp:lastPrinted>
  <dcterms:created xsi:type="dcterms:W3CDTF">2015-12-03T17:12:46Z</dcterms:created>
  <dcterms:modified xsi:type="dcterms:W3CDTF">2022-06-01T16:29:14Z</dcterms:modified>
</cp:coreProperties>
</file>